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sldIdLst>
    <p:sldId id="256" r:id="rId2"/>
    <p:sldId id="257" r:id="rId3"/>
    <p:sldId id="258" r:id="rId4"/>
    <p:sldId id="259" r:id="rId5"/>
    <p:sldId id="261" r:id="rId6"/>
    <p:sldId id="262" r:id="rId7"/>
    <p:sldId id="264" r:id="rId8"/>
    <p:sldId id="265" r:id="rId9"/>
    <p:sldId id="266" r:id="rId10"/>
    <p:sldId id="302" r:id="rId11"/>
    <p:sldId id="267" r:id="rId12"/>
    <p:sldId id="268" r:id="rId13"/>
    <p:sldId id="303" r:id="rId14"/>
    <p:sldId id="269" r:id="rId15"/>
    <p:sldId id="270" r:id="rId16"/>
    <p:sldId id="271" r:id="rId17"/>
    <p:sldId id="272" r:id="rId18"/>
    <p:sldId id="273" r:id="rId19"/>
    <p:sldId id="274" r:id="rId20"/>
    <p:sldId id="275" r:id="rId21"/>
    <p:sldId id="276" r:id="rId22"/>
    <p:sldId id="307" r:id="rId23"/>
    <p:sldId id="292" r:id="rId24"/>
    <p:sldId id="291" r:id="rId25"/>
    <p:sldId id="289" r:id="rId26"/>
    <p:sldId id="277" r:id="rId27"/>
    <p:sldId id="290" r:id="rId28"/>
    <p:sldId id="278" r:id="rId29"/>
    <p:sldId id="301" r:id="rId30"/>
    <p:sldId id="279" r:id="rId31"/>
    <p:sldId id="280" r:id="rId32"/>
    <p:sldId id="281" r:id="rId33"/>
    <p:sldId id="293" r:id="rId34"/>
    <p:sldId id="282" r:id="rId35"/>
    <p:sldId id="283" r:id="rId36"/>
    <p:sldId id="284" r:id="rId37"/>
    <p:sldId id="285" r:id="rId38"/>
    <p:sldId id="287" r:id="rId39"/>
    <p:sldId id="294" r:id="rId40"/>
    <p:sldId id="295" r:id="rId41"/>
    <p:sldId id="306" r:id="rId42"/>
    <p:sldId id="300" r:id="rId43"/>
    <p:sldId id="297" r:id="rId44"/>
    <p:sldId id="299" r:id="rId45"/>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4" autoAdjust="0"/>
    <p:restoredTop sz="94660"/>
  </p:normalViewPr>
  <p:slideViewPr>
    <p:cSldViewPr>
      <p:cViewPr varScale="1">
        <p:scale>
          <a:sx n="44" d="100"/>
          <a:sy n="44" d="100"/>
        </p:scale>
        <p:origin x="-658"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BE0EBF-D21D-4BDC-AF72-BBB4A6493401}" type="datetimeFigureOut">
              <a:rPr lang="de-DE" smtClean="0"/>
              <a:pPr/>
              <a:t>30.01.2015</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48F31E-A917-42CB-8190-ADE6C817C705}"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D44FF0DB-D5DD-4DC9-85C4-9B4FF1637D2F}" type="slidenum">
              <a:rPr lang="de-DE" smtClean="0"/>
              <a:pPr/>
              <a:t>38</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r>
              <a:rPr lang="de-DE" smtClean="0"/>
              <a:t>29.01.2015</a:t>
            </a:r>
            <a:endParaRPr lang="de-DE"/>
          </a:p>
        </p:txBody>
      </p:sp>
      <p:sp>
        <p:nvSpPr>
          <p:cNvPr id="6" name="Fußzeilenplatzhalter 5"/>
          <p:cNvSpPr>
            <a:spLocks noGrp="1"/>
          </p:cNvSpPr>
          <p:nvPr>
            <p:ph type="ftr" sz="quarter" idx="11"/>
          </p:nvPr>
        </p:nvSpPr>
        <p:spPr/>
        <p:txBody>
          <a:bodyPr/>
          <a:lstStyle/>
          <a:p>
            <a:r>
              <a:rPr lang="de-DE" smtClean="0"/>
              <a:t>Reinhard Stransfeld</a:t>
            </a:r>
            <a:endParaRPr lang="de-DE"/>
          </a:p>
        </p:txBody>
      </p:sp>
      <p:sp>
        <p:nvSpPr>
          <p:cNvPr id="7" name="Foliennummernplatzhalter 6"/>
          <p:cNvSpPr>
            <a:spLocks noGrp="1"/>
          </p:cNvSpPr>
          <p:nvPr>
            <p:ph type="sldNum" sz="quarter" idx="12"/>
          </p:nvPr>
        </p:nvSpPr>
        <p:spPr/>
        <p:txBody>
          <a:bodyPr/>
          <a:lstStyle/>
          <a:p>
            <a:fld id="{5BC730E6-BD3F-4788-A278-7F1DED4E9C5D}" type="slidenum">
              <a:rPr lang="de-DE" smtClean="0"/>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r>
              <a:rPr lang="de-DE" smtClean="0"/>
              <a:t>29.01.2015</a:t>
            </a:r>
            <a:endParaRPr lang="de-DE"/>
          </a:p>
        </p:txBody>
      </p:sp>
      <p:sp>
        <p:nvSpPr>
          <p:cNvPr id="8" name="Fußzeilenplatzhalter 7"/>
          <p:cNvSpPr>
            <a:spLocks noGrp="1"/>
          </p:cNvSpPr>
          <p:nvPr>
            <p:ph type="ftr" sz="quarter" idx="11"/>
          </p:nvPr>
        </p:nvSpPr>
        <p:spPr/>
        <p:txBody>
          <a:bodyPr/>
          <a:lstStyle/>
          <a:p>
            <a:r>
              <a:rPr lang="de-DE" smtClean="0"/>
              <a:t>Reinhard Stransfeld</a:t>
            </a:r>
            <a:endParaRPr lang="de-DE"/>
          </a:p>
        </p:txBody>
      </p:sp>
      <p:sp>
        <p:nvSpPr>
          <p:cNvPr id="9" name="Foliennummernplatzhalter 8"/>
          <p:cNvSpPr>
            <a:spLocks noGrp="1"/>
          </p:cNvSpPr>
          <p:nvPr>
            <p:ph type="sldNum" sz="quarter" idx="12"/>
          </p:nvPr>
        </p:nvSpPr>
        <p:spPr/>
        <p:txBody>
          <a:bodyPr/>
          <a:lstStyle/>
          <a:p>
            <a:fld id="{5BC730E6-BD3F-4788-A278-7F1DED4E9C5D}" type="slidenum">
              <a:rPr lang="de-DE" smtClean="0"/>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de-DE" smtClean="0"/>
              <a:t>29.01.2015</a:t>
            </a:r>
            <a:endParaRPr lang="de-DE"/>
          </a:p>
        </p:txBody>
      </p:sp>
      <p:sp>
        <p:nvSpPr>
          <p:cNvPr id="4" name="Fußzeilenplatzhalter 3"/>
          <p:cNvSpPr>
            <a:spLocks noGrp="1"/>
          </p:cNvSpPr>
          <p:nvPr>
            <p:ph type="ftr" sz="quarter" idx="11"/>
          </p:nvPr>
        </p:nvSpPr>
        <p:spPr/>
        <p:txBody>
          <a:bodyPr/>
          <a:lstStyle/>
          <a:p>
            <a:r>
              <a:rPr lang="de-DE" smtClean="0"/>
              <a:t>Reinhard Stransfeld</a:t>
            </a:r>
            <a:endParaRPr lang="de-DE"/>
          </a:p>
        </p:txBody>
      </p:sp>
      <p:sp>
        <p:nvSpPr>
          <p:cNvPr id="5" name="Foliennummernplatzhalter 4"/>
          <p:cNvSpPr>
            <a:spLocks noGrp="1"/>
          </p:cNvSpPr>
          <p:nvPr>
            <p:ph type="sldNum" sz="quarter" idx="12"/>
          </p:nvPr>
        </p:nvSpPr>
        <p:spPr/>
        <p:txBody>
          <a:bodyPr/>
          <a:lstStyle/>
          <a:p>
            <a:fld id="{5BC730E6-BD3F-4788-A278-7F1DED4E9C5D}"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29.01.2015</a:t>
            </a:r>
            <a:endParaRPr lang="de-DE"/>
          </a:p>
        </p:txBody>
      </p:sp>
      <p:sp>
        <p:nvSpPr>
          <p:cNvPr id="3" name="Fußzeilenplatzhalter 2"/>
          <p:cNvSpPr>
            <a:spLocks noGrp="1"/>
          </p:cNvSpPr>
          <p:nvPr>
            <p:ph type="ftr" sz="quarter" idx="11"/>
          </p:nvPr>
        </p:nvSpPr>
        <p:spPr/>
        <p:txBody>
          <a:bodyPr/>
          <a:lstStyle/>
          <a:p>
            <a:r>
              <a:rPr lang="de-DE" smtClean="0"/>
              <a:t>Reinhard Stransfeld</a:t>
            </a:r>
            <a:endParaRPr lang="de-DE"/>
          </a:p>
        </p:txBody>
      </p:sp>
      <p:sp>
        <p:nvSpPr>
          <p:cNvPr id="4" name="Foliennummernplatzhalter 3"/>
          <p:cNvSpPr>
            <a:spLocks noGrp="1"/>
          </p:cNvSpPr>
          <p:nvPr>
            <p:ph type="sldNum" sz="quarter" idx="12"/>
          </p:nvPr>
        </p:nvSpPr>
        <p:spPr/>
        <p:txBody>
          <a:bodyPr/>
          <a:lstStyle/>
          <a:p>
            <a:fld id="{5BC730E6-BD3F-4788-A278-7F1DED4E9C5D}"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t>29.01.2015</a:t>
            </a:r>
            <a:endParaRPr lang="de-DE"/>
          </a:p>
        </p:txBody>
      </p:sp>
      <p:sp>
        <p:nvSpPr>
          <p:cNvPr id="6" name="Fußzeilenplatzhalter 5"/>
          <p:cNvSpPr>
            <a:spLocks noGrp="1"/>
          </p:cNvSpPr>
          <p:nvPr>
            <p:ph type="ftr" sz="quarter" idx="11"/>
          </p:nvPr>
        </p:nvSpPr>
        <p:spPr/>
        <p:txBody>
          <a:bodyPr/>
          <a:lstStyle/>
          <a:p>
            <a:r>
              <a:rPr lang="de-DE" smtClean="0"/>
              <a:t>Reinhard Stransfeld</a:t>
            </a:r>
            <a:endParaRPr lang="de-DE"/>
          </a:p>
        </p:txBody>
      </p:sp>
      <p:sp>
        <p:nvSpPr>
          <p:cNvPr id="7" name="Foliennummernplatzhalter 6"/>
          <p:cNvSpPr>
            <a:spLocks noGrp="1"/>
          </p:cNvSpPr>
          <p:nvPr>
            <p:ph type="sldNum" sz="quarter" idx="12"/>
          </p:nvPr>
        </p:nvSpPr>
        <p:spPr/>
        <p:txBody>
          <a:bodyPr/>
          <a:lstStyle/>
          <a:p>
            <a:fld id="{5BC730E6-BD3F-4788-A278-7F1DED4E9C5D}" type="slidenum">
              <a:rPr lang="de-DE" smtClean="0"/>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r>
              <a:rPr lang="de-DE" smtClean="0"/>
              <a:t>29.01.2015</a:t>
            </a:r>
            <a:endParaRPr lang="de-DE"/>
          </a:p>
        </p:txBody>
      </p:sp>
      <p:sp>
        <p:nvSpPr>
          <p:cNvPr id="6" name="Fußzeilenplatzhalter 5"/>
          <p:cNvSpPr>
            <a:spLocks noGrp="1"/>
          </p:cNvSpPr>
          <p:nvPr>
            <p:ph type="ftr" sz="quarter" idx="11"/>
          </p:nvPr>
        </p:nvSpPr>
        <p:spPr/>
        <p:txBody>
          <a:bodyPr/>
          <a:lstStyle/>
          <a:p>
            <a:r>
              <a:rPr lang="de-DE" smtClean="0"/>
              <a:t>Reinhard Stransfeld</a:t>
            </a:r>
            <a:endParaRPr lang="de-DE"/>
          </a:p>
        </p:txBody>
      </p:sp>
      <p:sp>
        <p:nvSpPr>
          <p:cNvPr id="7" name="Foliennummernplatzhalter 6"/>
          <p:cNvSpPr>
            <a:spLocks noGrp="1"/>
          </p:cNvSpPr>
          <p:nvPr>
            <p:ph type="sldNum" sz="quarter" idx="12"/>
          </p:nvPr>
        </p:nvSpPr>
        <p:spPr/>
        <p:txBody>
          <a:bodyPr/>
          <a:lstStyle/>
          <a:p>
            <a:fld id="{5BC730E6-BD3F-4788-A278-7F1DED4E9C5D}" type="slidenum">
              <a:rPr lang="de-DE" smtClean="0"/>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smtClean="0"/>
              <a:t>29.01.2015</a:t>
            </a:r>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smtClean="0"/>
              <a:t>Reinhard Stransfeld</a:t>
            </a: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730E6-BD3F-4788-A278-7F1DED4E9C5D}" type="slidenum">
              <a:rPr lang="de-DE" smtClean="0"/>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regionaler-aufbruch.de./tl_files/texte/pdf/Stransfeld/Die%20Neue%20Humangesellschaft3_07.pdf" TargetMode="External"/><Relationship Id="rId2" Type="http://schemas.openxmlformats.org/officeDocument/2006/relationships/hyperlink" Target="http://regionaler-aufbruch.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de/imgres?imgurl=http://wirtschaftslexikon.gabler.de/media/873/50816.png&amp;imgrefurl=http://wirtschaftslexikon.gabler.de/Definition/gausssche-normalverteilung.html&amp;h=254&amp;w=352&amp;tbnid=yf27UxAu37a8NM:&amp;zoom=1&amp;tbnh=93&amp;tbnw=129&amp;usg=__53kabIz7Rm5QzsB0KK3j5B8nOkk=&amp;docid=iAbO9WYr2Lj5YM&amp;sa=X&amp;ei=F3GtVKXyK4S27AbEr4H4DA&amp;sqi=2&amp;ved=0CDgQ9QEwBA&amp;dur=2466"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t>IN </a:t>
            </a:r>
            <a:r>
              <a:rPr lang="de-DE" b="1" dirty="0" smtClean="0">
                <a:solidFill>
                  <a:srgbClr val="C00000"/>
                </a:solidFill>
              </a:rPr>
              <a:t>SCHLECHTER</a:t>
            </a:r>
            <a:r>
              <a:rPr lang="de-DE" b="1" dirty="0" smtClean="0"/>
              <a:t> VERFASSUNG</a:t>
            </a:r>
            <a:br>
              <a:rPr lang="de-DE" b="1" dirty="0" smtClean="0"/>
            </a:br>
            <a:r>
              <a:rPr lang="de-DE" sz="3600" b="1" dirty="0" smtClean="0"/>
              <a:t>und was geschehen müsste</a:t>
            </a:r>
            <a:endParaRPr lang="de-DE" sz="3600" b="1" dirty="0"/>
          </a:p>
        </p:txBody>
      </p:sp>
      <p:sp>
        <p:nvSpPr>
          <p:cNvPr id="3" name="Untertitel 2"/>
          <p:cNvSpPr>
            <a:spLocks noGrp="1"/>
          </p:cNvSpPr>
          <p:nvPr>
            <p:ph type="subTitle" idx="1"/>
          </p:nvPr>
        </p:nvSpPr>
        <p:spPr/>
        <p:txBody>
          <a:bodyPr/>
          <a:lstStyle/>
          <a:p>
            <a:endParaRPr lang="de-DE" dirty="0" smtClean="0"/>
          </a:p>
          <a:p>
            <a:endParaRPr lang="de-D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lstStyle/>
          <a:p>
            <a:r>
              <a:rPr lang="de-DE" dirty="0" smtClean="0"/>
              <a:t>IN SCHLECHTER VERFASSUNG</a:t>
            </a:r>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10</a:t>
            </a:fld>
            <a:endParaRPr lang="de-DE"/>
          </a:p>
        </p:txBody>
      </p:sp>
      <p:pic>
        <p:nvPicPr>
          <p:cNvPr id="24578" name="Picture 2"/>
          <p:cNvPicPr>
            <a:picLocks noGrp="1" noChangeAspect="1" noChangeArrowheads="1"/>
          </p:cNvPicPr>
          <p:nvPr>
            <p:ph idx="1"/>
          </p:nvPr>
        </p:nvPicPr>
        <p:blipFill>
          <a:blip r:embed="rId2" cstate="print"/>
          <a:srcRect/>
          <a:stretch>
            <a:fillRect/>
          </a:stretch>
        </p:blipFill>
        <p:spPr bwMode="auto">
          <a:xfrm>
            <a:off x="1331640" y="1059882"/>
            <a:ext cx="6300246" cy="531090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a:bodyPr>
          <a:lstStyle/>
          <a:p>
            <a:pPr algn="ctr">
              <a:buNone/>
            </a:pPr>
            <a:r>
              <a:rPr lang="de-DE" b="1" i="1" dirty="0" smtClean="0"/>
              <a:t>    Quellen des Unverantwortbaren</a:t>
            </a:r>
          </a:p>
          <a:p>
            <a:pPr>
              <a:spcBef>
                <a:spcPts val="1200"/>
              </a:spcBef>
              <a:buNone/>
            </a:pPr>
            <a:r>
              <a:rPr lang="de-DE" sz="2600" b="1" i="1" dirty="0" smtClean="0"/>
              <a:t>    </a:t>
            </a:r>
            <a:r>
              <a:rPr lang="de-DE" sz="2600" dirty="0" smtClean="0"/>
              <a:t>Die Frage ist offen, </a:t>
            </a:r>
            <a:r>
              <a:rPr lang="de-DE" sz="2600" i="1" dirty="0" smtClean="0"/>
              <a:t>ob</a:t>
            </a:r>
            <a:r>
              <a:rPr lang="de-DE" sz="2600" dirty="0" smtClean="0"/>
              <a:t> </a:t>
            </a:r>
            <a:r>
              <a:rPr lang="de-DE" sz="2600" i="1" dirty="0" smtClean="0"/>
              <a:t>"gute Absichten + Dummheit" oder "schlechte Absichten" + Intelligenz mehr Unheil in die Welt gebracht haben. Denn Leute mit guten Absichten haben gewöhnlich nur geringe Hemmungen, die Realisierung ihrer Ziele in Angriff zu nehmen. Auf diese Weise wird Unvermögen, welches sonst verborgen bliebe, gefährlich, und am Ende steht dann der erstaunt-verzweifelte Ausruf: 'Das haben wir nicht gewollt‘.</a:t>
            </a:r>
            <a:r>
              <a:rPr lang="de-DE" sz="2600" dirty="0" smtClean="0"/>
              <a:t> </a:t>
            </a:r>
          </a:p>
          <a:p>
            <a:pPr>
              <a:buNone/>
            </a:pPr>
            <a:r>
              <a:rPr lang="de-DE" sz="2100" dirty="0" smtClean="0"/>
              <a:t>       (DietrichDörner, Die Logik des Misslingens 1989, 16).</a:t>
            </a:r>
            <a:endParaRPr lang="de-DE" sz="2100"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11</a:t>
            </a:fld>
            <a:endParaRPr lang="de-DE"/>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a:bodyPr>
          <a:lstStyle/>
          <a:p>
            <a:pPr algn="ctr" hangingPunct="0">
              <a:buNone/>
            </a:pPr>
            <a:r>
              <a:rPr lang="de-DE" b="1" dirty="0" smtClean="0"/>
              <a:t>Bedrohungspotentiale der Gemeinschaft</a:t>
            </a:r>
          </a:p>
          <a:p>
            <a:pPr hangingPunct="0">
              <a:spcBef>
                <a:spcPts val="1200"/>
              </a:spcBef>
              <a:buNone/>
            </a:pPr>
            <a:r>
              <a:rPr lang="de-DE" sz="2800" dirty="0" smtClean="0"/>
              <a:t>1. das genuine Prinzip der Ausbeutung</a:t>
            </a:r>
          </a:p>
          <a:p>
            <a:pPr hangingPunct="0">
              <a:buNone/>
            </a:pPr>
            <a:r>
              <a:rPr lang="de-DE" sz="2800" dirty="0" smtClean="0"/>
              <a:t>2. Komplexität und Überkomplexität,</a:t>
            </a:r>
          </a:p>
          <a:p>
            <a:pPr hangingPunct="0">
              <a:buNone/>
            </a:pPr>
            <a:r>
              <a:rPr lang="de-DE" sz="2800" dirty="0" smtClean="0"/>
              <a:t>3. Die durch Technik dramatisch erhöhte Menge der Aktivitäten, Produkte und Eingriffe in die Lebensgrundlagen</a:t>
            </a:r>
          </a:p>
          <a:p>
            <a:pPr hangingPunct="0">
              <a:buNone/>
            </a:pPr>
            <a:r>
              <a:rPr lang="de-DE" sz="2800" dirty="0" smtClean="0"/>
              <a:t>4. Verantwortungslosigkeit als Ausfluss von </a:t>
            </a:r>
            <a:r>
              <a:rPr lang="de-DE" sz="2800" dirty="0" err="1" smtClean="0"/>
              <a:t>Unbedarftheit</a:t>
            </a:r>
            <a:r>
              <a:rPr lang="de-DE" sz="2800" dirty="0" smtClean="0"/>
              <a:t> oder Bösartigkeit.</a:t>
            </a:r>
          </a:p>
          <a:p>
            <a:endParaRPr lang="de-DE" dirty="0" smtClean="0"/>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12</a:t>
            </a:fld>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a:xfrm>
            <a:off x="467544" y="1700808"/>
            <a:ext cx="8229600" cy="4525963"/>
          </a:xfrm>
        </p:spPr>
        <p:txBody>
          <a:bodyPr/>
          <a:lstStyle/>
          <a:p>
            <a:pPr algn="ctr" hangingPunct="0">
              <a:buNone/>
            </a:pPr>
            <a:r>
              <a:rPr lang="de-DE" b="1" dirty="0" smtClean="0"/>
              <a:t>Was macht die Politik? </a:t>
            </a:r>
          </a:p>
          <a:p>
            <a:pPr hangingPunct="0">
              <a:spcBef>
                <a:spcPts val="1800"/>
              </a:spcBef>
              <a:buNone/>
            </a:pPr>
            <a:r>
              <a:rPr lang="de-DE" dirty="0" smtClean="0"/>
              <a:t>    Von ihr erhalten </a:t>
            </a:r>
            <a:r>
              <a:rPr lang="de-DE" i="1" dirty="0" smtClean="0"/>
              <a:t>politische Kommissionen zur Artikulation </a:t>
            </a:r>
            <a:r>
              <a:rPr lang="de-DE" i="1" dirty="0" err="1" smtClean="0"/>
              <a:t>undurchsetzbarer</a:t>
            </a:r>
            <a:r>
              <a:rPr lang="de-DE" i="1" dirty="0" smtClean="0"/>
              <a:t> Interessen ihren Auftrag im Namen der Ethik"</a:t>
            </a:r>
            <a:r>
              <a:rPr lang="de-DE" dirty="0" smtClean="0"/>
              <a:t> [N. Luhmann, </a:t>
            </a:r>
            <a:r>
              <a:rPr lang="de-DE" dirty="0" err="1" smtClean="0"/>
              <a:t>Paradigm</a:t>
            </a:r>
            <a:r>
              <a:rPr lang="de-DE" dirty="0" smtClean="0"/>
              <a:t> lost, 1990, 17].</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13</a:t>
            </a:fld>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fontScale="70000" lnSpcReduction="20000"/>
          </a:bodyPr>
          <a:lstStyle/>
          <a:p>
            <a:pPr algn="ctr" hangingPunct="0">
              <a:buNone/>
            </a:pPr>
            <a:r>
              <a:rPr lang="de-DE" sz="4600" b="1" dirty="0" smtClean="0"/>
              <a:t>Die gegenwärtige Ordnung</a:t>
            </a:r>
            <a:endParaRPr lang="de-DE" sz="4600" dirty="0" smtClean="0"/>
          </a:p>
          <a:p>
            <a:pPr hangingPunct="0">
              <a:buNone/>
            </a:pPr>
            <a:r>
              <a:rPr lang="de-DE" dirty="0" smtClean="0"/>
              <a:t> </a:t>
            </a:r>
          </a:p>
          <a:p>
            <a:pPr hangingPunct="0">
              <a:buNone/>
            </a:pPr>
            <a:r>
              <a:rPr lang="de-DE" i="1" dirty="0" smtClean="0"/>
              <a:t>     Wenn ich nun also meinen Blick auf noch so blühende Staaten in unserer Zeit richte, so sehe ich, Gott verzeih mir, nichts als eine einzige Verschwörung der Reichen, die unter dem Aushängeschild des Begriffes »Staat« einzig und allein ihren Vorteil suchen; dabei bedienen sie sich in raffiniert erklügelter Form jeglicher Art von Täu­schung, um schließlich zu erreichen, </a:t>
            </a:r>
            <a:r>
              <a:rPr lang="de-DE" i="1" dirty="0" err="1" smtClean="0"/>
              <a:t>daß</a:t>
            </a:r>
            <a:r>
              <a:rPr lang="de-DE" i="1" dirty="0" smtClean="0"/>
              <a:t> sie ihren schon mehr oder weniger betrügerisch zusammengerafften Besitz ungefährdet behalten können, sodann, </a:t>
            </a:r>
            <a:r>
              <a:rPr lang="de-DE" i="1" dirty="0" err="1" smtClean="0"/>
              <a:t>daß</a:t>
            </a:r>
            <a:r>
              <a:rPr lang="de-DE" i="1" dirty="0" smtClean="0"/>
              <a:t> sie sich die Fronarbeit der Armen für ein möglichst geringes Entgelt für ihren </a:t>
            </a:r>
            <a:r>
              <a:rPr lang="de-DE" i="1" dirty="0" err="1" smtClean="0"/>
              <a:t>Mißbrauch</a:t>
            </a:r>
            <a:r>
              <a:rPr lang="de-DE" i="1" dirty="0" smtClean="0"/>
              <a:t> zu sichern vermögen. Und sobald es der vermögenden Klasse gelungen war, diese Machenschaften zum allgemein beobachteten Brauch werden zu lassen, waren sie auch schon zum Gesetz erhoben.</a:t>
            </a:r>
            <a:endParaRPr lang="de-DE" dirty="0" smtClean="0"/>
          </a:p>
          <a:p>
            <a:pPr hangingPunct="0">
              <a:buNone/>
            </a:pPr>
            <a:r>
              <a:rPr lang="de-DE" sz="2600" dirty="0" smtClean="0"/>
              <a:t>      (Thomas </a:t>
            </a:r>
            <a:r>
              <a:rPr lang="de-DE" sz="2600" dirty="0" err="1" smtClean="0"/>
              <a:t>Morus</a:t>
            </a:r>
            <a:r>
              <a:rPr lang="de-DE" sz="2600" dirty="0" smtClean="0"/>
              <a:t>: Utopia (1516),  Goldmann 1960, S. 131 (von 134))</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14</a:t>
            </a:fld>
            <a:endParaRPr lang="de-DE"/>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fontScale="92500" lnSpcReduction="10000"/>
          </a:bodyPr>
          <a:lstStyle/>
          <a:p>
            <a:pPr algn="ctr">
              <a:buNone/>
            </a:pPr>
            <a:r>
              <a:rPr lang="de-DE" b="1" dirty="0" smtClean="0"/>
              <a:t>Zur Wirklichkeit der bürgerlichen Gesellschaft</a:t>
            </a:r>
          </a:p>
          <a:p>
            <a:pPr hangingPunct="0">
              <a:buNone/>
            </a:pPr>
            <a:r>
              <a:rPr lang="de-DE" i="1" dirty="0" smtClean="0"/>
              <a:t>    </a:t>
            </a:r>
            <a:r>
              <a:rPr lang="de-DE" sz="2600" i="1" dirty="0" smtClean="0"/>
              <a:t>Leute des gleichen Gewerbes kommen selten zusammen,   selbst zu Festen und zur Zerstreuung, ohne dass das Gespräch in einer Verschwörung gegen die Öffentlichkeit endet oder irgendein Plan ausgeheckt wird, wie man die Preise erhöhen kann.</a:t>
            </a:r>
            <a:endParaRPr lang="de-DE" sz="2600" dirty="0" smtClean="0"/>
          </a:p>
          <a:p>
            <a:pPr hangingPunct="0">
              <a:spcBef>
                <a:spcPts val="0"/>
              </a:spcBef>
              <a:buNone/>
            </a:pPr>
            <a:r>
              <a:rPr lang="de-DE" i="1" dirty="0" smtClean="0"/>
              <a:t>   </a:t>
            </a:r>
            <a:r>
              <a:rPr lang="de-DE" sz="2300" i="1" dirty="0" smtClean="0"/>
              <a:t>  </a:t>
            </a:r>
            <a:r>
              <a:rPr lang="de-DE" sz="1900" i="1" dirty="0" smtClean="0"/>
              <a:t>(</a:t>
            </a:r>
            <a:r>
              <a:rPr lang="de-DE" sz="1900" dirty="0" smtClean="0"/>
              <a:t>Adam Smith, Wohlfahrt der Nationen (1776). Aus: Ökonomie und Gesellschaft, Studientexte von Johann A. Schülein. Springer, Berlin 2008, 96)</a:t>
            </a:r>
          </a:p>
          <a:p>
            <a:pPr hangingPunct="0">
              <a:spcBef>
                <a:spcPts val="1200"/>
              </a:spcBef>
              <a:buNone/>
            </a:pPr>
            <a:r>
              <a:rPr lang="de-DE" b="1" dirty="0" smtClean="0"/>
              <a:t> </a:t>
            </a:r>
            <a:r>
              <a:rPr lang="de-DE" i="1" dirty="0" smtClean="0"/>
              <a:t>   </a:t>
            </a:r>
            <a:r>
              <a:rPr lang="de-DE" sz="2600" i="1" dirty="0" smtClean="0"/>
              <a:t>Endzweck der bürgerlichen Gesellschaft ist die Erhaltung des  Eigentums.</a:t>
            </a:r>
          </a:p>
          <a:p>
            <a:pPr hangingPunct="0">
              <a:buNone/>
            </a:pPr>
            <a:r>
              <a:rPr lang="de-DE" sz="1900" dirty="0" smtClean="0"/>
              <a:t>       (John Locke, Über die Regierung, Reclam, Stuttgart 1974, §85, 64)</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15</a:t>
            </a:fld>
            <a:endParaRPr lang="de-DE"/>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lnSpcReduction="10000"/>
          </a:bodyPr>
          <a:lstStyle/>
          <a:p>
            <a:pPr algn="ctr">
              <a:buNone/>
            </a:pPr>
            <a:r>
              <a:rPr lang="de-DE" sz="2800" b="1" dirty="0" smtClean="0"/>
              <a:t>Das Grundgesetz</a:t>
            </a:r>
          </a:p>
          <a:p>
            <a:pPr>
              <a:buNone/>
            </a:pPr>
            <a:endParaRPr lang="de-DE" sz="2800" b="1" dirty="0" smtClean="0"/>
          </a:p>
          <a:p>
            <a:pPr>
              <a:buNone/>
            </a:pPr>
            <a:r>
              <a:rPr lang="de-DE" sz="2800" b="1" dirty="0" smtClean="0"/>
              <a:t>Artikel 1</a:t>
            </a:r>
          </a:p>
          <a:p>
            <a:pPr>
              <a:buNone/>
            </a:pPr>
            <a:r>
              <a:rPr lang="de-DE" sz="2800" dirty="0" smtClean="0"/>
              <a:t>(1) Die Würde des Menschen ist unantastbar. Sie zu achten und zu schützen ist Verpflichtung aller staatlichen Gewalt.</a:t>
            </a:r>
          </a:p>
          <a:p>
            <a:pPr>
              <a:buNone/>
            </a:pPr>
            <a:endParaRPr lang="de-DE" sz="2800" b="1" dirty="0" smtClean="0"/>
          </a:p>
          <a:p>
            <a:pPr>
              <a:buNone/>
            </a:pPr>
            <a:r>
              <a:rPr lang="de-DE" sz="2800" b="1" dirty="0" smtClean="0"/>
              <a:t>Artikel 2</a:t>
            </a:r>
            <a:endParaRPr lang="de-DE" sz="2800" dirty="0" smtClean="0"/>
          </a:p>
          <a:p>
            <a:pPr>
              <a:buNone/>
            </a:pPr>
            <a:r>
              <a:rPr lang="de-DE" sz="2800" dirty="0" smtClean="0"/>
              <a:t>(1) Jeder hat das Recht auf die freie Entfaltung seiner Persönlichkeit.</a:t>
            </a:r>
            <a:endParaRPr lang="de-DE" sz="2800"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16</a:t>
            </a:fld>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lstStyle/>
          <a:p>
            <a:pPr algn="ctr">
              <a:buNone/>
            </a:pPr>
            <a:r>
              <a:rPr lang="de-DE" b="1" dirty="0" smtClean="0"/>
              <a:t>Prinzipien der Governance</a:t>
            </a:r>
            <a:endParaRPr lang="de-DE" dirty="0" smtClean="0"/>
          </a:p>
          <a:p>
            <a:pPr marL="514350" lvl="0" indent="-514350">
              <a:spcBef>
                <a:spcPts val="1200"/>
              </a:spcBef>
            </a:pPr>
            <a:r>
              <a:rPr lang="de-DE" i="1" dirty="0" err="1" smtClean="0"/>
              <a:t>Accountability</a:t>
            </a:r>
            <a:r>
              <a:rPr lang="de-DE" i="1" dirty="0" smtClean="0"/>
              <a:t>:</a:t>
            </a:r>
            <a:r>
              <a:rPr lang="de-DE" dirty="0" smtClean="0"/>
              <a:t> Rechenschaftspflicht</a:t>
            </a:r>
          </a:p>
          <a:p>
            <a:pPr marL="514350" lvl="0" indent="-514350"/>
            <a:r>
              <a:rPr lang="de-DE" i="1" dirty="0" err="1" smtClean="0"/>
              <a:t>Responsibility</a:t>
            </a:r>
            <a:r>
              <a:rPr lang="de-DE" i="1" dirty="0" smtClean="0"/>
              <a:t>:</a:t>
            </a:r>
            <a:r>
              <a:rPr lang="de-DE" dirty="0" smtClean="0"/>
              <a:t> Verantwortlichkeit</a:t>
            </a:r>
          </a:p>
          <a:p>
            <a:pPr marL="514350" lvl="0" indent="-514350"/>
            <a:r>
              <a:rPr lang="de-DE" i="1" dirty="0" err="1" smtClean="0"/>
              <a:t>Transparency</a:t>
            </a:r>
            <a:r>
              <a:rPr lang="de-DE" i="1" dirty="0" smtClean="0"/>
              <a:t>:</a:t>
            </a:r>
            <a:r>
              <a:rPr lang="de-DE" dirty="0" smtClean="0"/>
              <a:t> Offenheit und Transparenz von Strukturen bzw. Prozessen</a:t>
            </a:r>
          </a:p>
          <a:p>
            <a:pPr marL="514350" lvl="0" indent="-514350"/>
            <a:r>
              <a:rPr lang="de-DE" dirty="0" smtClean="0"/>
              <a:t>Fairness</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17</a:t>
            </a:fld>
            <a:endParaRPr lang="de-DE"/>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a:bodyPr>
          <a:lstStyle/>
          <a:p>
            <a:pPr algn="ctr">
              <a:buNone/>
            </a:pPr>
            <a:r>
              <a:rPr lang="de-DE" b="1" i="1" dirty="0" smtClean="0"/>
              <a:t>    </a:t>
            </a:r>
            <a:r>
              <a:rPr lang="de-DE" b="1" dirty="0" smtClean="0"/>
              <a:t>Die Präambel</a:t>
            </a:r>
          </a:p>
          <a:p>
            <a:pPr>
              <a:spcBef>
                <a:spcPts val="1200"/>
              </a:spcBef>
              <a:buNone/>
            </a:pPr>
            <a:r>
              <a:rPr lang="de-DE" sz="2000" dirty="0" smtClean="0"/>
              <a:t>      Die Präambel ist eine in gehobener Sprache abgefasste Erklärung am Anfang einer Urkunde, insbesondere einer Verfassung. Sie dient der Darstellung von </a:t>
            </a:r>
            <a:r>
              <a:rPr lang="de-DE" sz="2000" u="sng" dirty="0" smtClean="0"/>
              <a:t>Motiven, Absichten und Zwecken </a:t>
            </a:r>
            <a:r>
              <a:rPr lang="de-DE" sz="2000" dirty="0" smtClean="0"/>
              <a:t>durch ihre Urheber </a:t>
            </a:r>
          </a:p>
          <a:p>
            <a:pPr>
              <a:spcBef>
                <a:spcPts val="0"/>
              </a:spcBef>
              <a:buNone/>
            </a:pPr>
            <a:r>
              <a:rPr lang="de-DE" sz="2000" dirty="0" smtClean="0"/>
              <a:t>      </a:t>
            </a:r>
            <a:r>
              <a:rPr lang="de-DE" sz="2000" smtClean="0"/>
              <a:t>und gibt </a:t>
            </a:r>
            <a:r>
              <a:rPr lang="de-DE" sz="2000" dirty="0" smtClean="0"/>
              <a:t>den jeweiligen </a:t>
            </a:r>
            <a:r>
              <a:rPr lang="de-DE" sz="2000" u="sng" dirty="0" smtClean="0"/>
              <a:t>Basiskonsens </a:t>
            </a:r>
            <a:r>
              <a:rPr lang="de-DE" sz="2000" dirty="0" smtClean="0"/>
              <a:t>wieder.  </a:t>
            </a:r>
          </a:p>
          <a:p>
            <a:pPr>
              <a:spcBef>
                <a:spcPts val="0"/>
              </a:spcBef>
              <a:buNone/>
            </a:pPr>
            <a:r>
              <a:rPr lang="de-DE" sz="2000" dirty="0" smtClean="0"/>
              <a:t>      </a:t>
            </a:r>
            <a:r>
              <a:rPr lang="de-DE" sz="1800" dirty="0" smtClean="0"/>
              <a:t>(Wikipedia)</a:t>
            </a:r>
          </a:p>
          <a:p>
            <a:pPr>
              <a:spcBef>
                <a:spcPts val="1200"/>
              </a:spcBef>
              <a:buNone/>
            </a:pPr>
            <a:r>
              <a:rPr lang="de-DE" sz="2000" i="1" dirty="0" smtClean="0"/>
              <a:t>      In der Funktion des Spielregelwerks des Politischen erschöpft sie die Verfassung nicht. Sie ist darüber hinaus auch ein </a:t>
            </a:r>
            <a:r>
              <a:rPr lang="de-DE" sz="2000" i="1" u="sng" dirty="0" smtClean="0"/>
              <a:t>gesellschaftlicher Ordnungsentwurf,</a:t>
            </a:r>
            <a:r>
              <a:rPr lang="de-DE" sz="2000" i="1" dirty="0" smtClean="0"/>
              <a:t> der die Ziele, die Zwecke und die Prinzipien der gesellschaftlichen Verfasstheit festlegt.</a:t>
            </a:r>
          </a:p>
          <a:p>
            <a:pPr>
              <a:buNone/>
            </a:pPr>
            <a:r>
              <a:rPr lang="de-DE" sz="2000" i="1" dirty="0" smtClean="0"/>
              <a:t>      </a:t>
            </a:r>
            <a:r>
              <a:rPr lang="de-DE" sz="1800" dirty="0" smtClean="0"/>
              <a:t>(Hans Vorländer, Die Verfassung, 2009,10)</a:t>
            </a:r>
            <a:endParaRPr lang="de-DE" sz="2000" i="1"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18</a:t>
            </a:fld>
            <a:endParaRPr lang="de-DE"/>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a:bodyPr>
          <a:lstStyle/>
          <a:p>
            <a:pPr algn="ctr" hangingPunct="0">
              <a:buNone/>
            </a:pPr>
            <a:r>
              <a:rPr lang="de-DE" sz="2800" dirty="0" smtClean="0"/>
              <a:t>      </a:t>
            </a:r>
            <a:r>
              <a:rPr lang="de-DE" sz="2800" b="1" dirty="0" smtClean="0"/>
              <a:t>Die Präambel des Grundgesetzes</a:t>
            </a:r>
          </a:p>
          <a:p>
            <a:pPr hangingPunct="0">
              <a:buNone/>
            </a:pPr>
            <a:r>
              <a:rPr lang="de-DE" sz="2000" dirty="0" smtClean="0"/>
              <a:t>     </a:t>
            </a:r>
          </a:p>
          <a:p>
            <a:pPr hangingPunct="0">
              <a:buNone/>
            </a:pPr>
            <a:r>
              <a:rPr lang="de-DE" sz="2000" dirty="0" smtClean="0"/>
              <a:t>      Im Bewusstsein seiner Verantwortung vor Gott und den Menschen, von dem Willen beseelt, als gleichberechtigtes Glied in einem vereinten Europa dem Frieden der Welt zu dienen, hat sich das Deutsche Volk kraft seiner verfassungsgebenden Gewalt dieses Grundgesetz gegeben.</a:t>
            </a:r>
          </a:p>
          <a:p>
            <a:pPr hangingPunct="0">
              <a:buNone/>
            </a:pPr>
            <a:r>
              <a:rPr lang="de-DE" sz="2000" dirty="0" smtClean="0"/>
              <a:t>      Die Deutschen in den Ländern Baden-Württemberg, Bayern, Berlin, Brandenburg, Bremen, Hamburg, Hessen, Mecklenburg-Vorpommern, Niedersachsen, Nordrhein-Westfalen, Rheinland-Pfalz, Saarland, Sachsen, Sachsen-Anhalt, Schleswig-Holstein und Thüringen haben in freier Selbstbestimmung die Einheit und Freiheit Deutschlands vollendet.</a:t>
            </a:r>
          </a:p>
          <a:p>
            <a:pPr hangingPunct="0">
              <a:buNone/>
            </a:pPr>
            <a:r>
              <a:rPr lang="de-DE" sz="2000" dirty="0" smtClean="0"/>
              <a:t>      Damit gilt dieses Grundgesetz für das gesamte Deutsche Volk.</a:t>
            </a:r>
          </a:p>
          <a:p>
            <a:pPr hangingPunct="0">
              <a:buNone/>
            </a:pPr>
            <a:endParaRPr lang="de-DE" sz="2000" dirty="0" smtClean="0"/>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19</a:t>
            </a:fld>
            <a:endParaRPr lang="de-D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 SCHLECHTER VERFASSUNG</a:t>
            </a:r>
            <a:br>
              <a:rPr lang="de-DE" dirty="0" smtClean="0"/>
            </a:br>
            <a:endParaRPr lang="de-DE" dirty="0"/>
          </a:p>
        </p:txBody>
      </p:sp>
      <p:sp>
        <p:nvSpPr>
          <p:cNvPr id="3" name="Inhaltsplatzhalter 2"/>
          <p:cNvSpPr>
            <a:spLocks noGrp="1"/>
          </p:cNvSpPr>
          <p:nvPr>
            <p:ph idx="1"/>
          </p:nvPr>
        </p:nvSpPr>
        <p:spPr>
          <a:xfrm>
            <a:off x="457200" y="1268760"/>
            <a:ext cx="8229600" cy="4857403"/>
          </a:xfrm>
        </p:spPr>
        <p:txBody>
          <a:bodyPr>
            <a:normAutofit fontScale="92500" lnSpcReduction="10000"/>
          </a:bodyPr>
          <a:lstStyle/>
          <a:p>
            <a:pPr>
              <a:buNone/>
            </a:pPr>
            <a:r>
              <a:rPr lang="de-DE" sz="2800" dirty="0" smtClean="0"/>
              <a:t>1. Bedrohungen</a:t>
            </a:r>
          </a:p>
          <a:p>
            <a:pPr marL="446088" indent="-446088">
              <a:spcBef>
                <a:spcPts val="300"/>
              </a:spcBef>
              <a:buNone/>
            </a:pPr>
            <a:r>
              <a:rPr lang="de-DE" sz="2000" dirty="0"/>
              <a:t> </a:t>
            </a:r>
            <a:r>
              <a:rPr lang="de-DE" sz="2000" dirty="0" smtClean="0"/>
              <a:t>        (a) Das Prinzip Ausbeutung</a:t>
            </a:r>
          </a:p>
          <a:p>
            <a:pPr>
              <a:spcBef>
                <a:spcPts val="300"/>
              </a:spcBef>
              <a:buNone/>
            </a:pPr>
            <a:r>
              <a:rPr lang="de-DE" sz="2000" dirty="0"/>
              <a:t> </a:t>
            </a:r>
            <a:r>
              <a:rPr lang="de-DE" sz="2000" dirty="0" smtClean="0"/>
              <a:t>        (b) Komplexität und Überkomplexität</a:t>
            </a:r>
          </a:p>
          <a:p>
            <a:pPr>
              <a:spcBef>
                <a:spcPts val="300"/>
              </a:spcBef>
              <a:buNone/>
            </a:pPr>
            <a:r>
              <a:rPr lang="de-DE" sz="2000" dirty="0"/>
              <a:t> </a:t>
            </a:r>
            <a:r>
              <a:rPr lang="de-DE" sz="2000" dirty="0" smtClean="0"/>
              <a:t>        (c) Dominanz der Technik</a:t>
            </a:r>
          </a:p>
          <a:p>
            <a:pPr>
              <a:spcBef>
                <a:spcPts val="300"/>
              </a:spcBef>
              <a:buNone/>
            </a:pPr>
            <a:r>
              <a:rPr lang="de-DE" sz="2000" dirty="0"/>
              <a:t> </a:t>
            </a:r>
            <a:r>
              <a:rPr lang="de-DE" sz="2000" dirty="0" smtClean="0"/>
              <a:t>        (d) </a:t>
            </a:r>
            <a:r>
              <a:rPr lang="de-DE" sz="2000" dirty="0" err="1" smtClean="0"/>
              <a:t>Unverantwortbarkeit</a:t>
            </a:r>
            <a:endParaRPr lang="de-DE" sz="2000" dirty="0" smtClean="0"/>
          </a:p>
          <a:p>
            <a:pPr>
              <a:spcBef>
                <a:spcPts val="600"/>
              </a:spcBef>
              <a:buNone/>
            </a:pPr>
            <a:r>
              <a:rPr lang="de-DE" sz="2800" dirty="0" smtClean="0"/>
              <a:t>2. Die gegenwärtige Ordnung</a:t>
            </a:r>
          </a:p>
          <a:p>
            <a:pPr>
              <a:buNone/>
            </a:pPr>
            <a:r>
              <a:rPr lang="de-DE" sz="2800" dirty="0" smtClean="0"/>
              <a:t>3. Was wird, wenn nichts getan wird</a:t>
            </a:r>
          </a:p>
          <a:p>
            <a:pPr>
              <a:buNone/>
            </a:pPr>
            <a:r>
              <a:rPr lang="de-DE" sz="2800" dirty="0" smtClean="0"/>
              <a:t>4. Das neue </a:t>
            </a:r>
            <a:r>
              <a:rPr lang="de-DE" sz="2800" dirty="0" err="1" smtClean="0"/>
              <a:t>Verfasstsein</a:t>
            </a:r>
            <a:endParaRPr lang="de-DE" sz="2800" dirty="0" smtClean="0"/>
          </a:p>
          <a:p>
            <a:pPr>
              <a:spcBef>
                <a:spcPts val="300"/>
              </a:spcBef>
              <a:buNone/>
            </a:pPr>
            <a:r>
              <a:rPr lang="de-DE" sz="2800" dirty="0"/>
              <a:t> </a:t>
            </a:r>
            <a:r>
              <a:rPr lang="de-DE" sz="2800" dirty="0" smtClean="0"/>
              <a:t>     </a:t>
            </a:r>
            <a:r>
              <a:rPr lang="de-DE" sz="2000" dirty="0" smtClean="0"/>
              <a:t>(a</a:t>
            </a:r>
            <a:r>
              <a:rPr lang="de-DE" sz="2100" dirty="0"/>
              <a:t>) Das Prinzip der Apfelteilung</a:t>
            </a:r>
          </a:p>
          <a:p>
            <a:pPr>
              <a:spcBef>
                <a:spcPts val="300"/>
              </a:spcBef>
              <a:buNone/>
            </a:pPr>
            <a:r>
              <a:rPr lang="de-DE" sz="2100" dirty="0"/>
              <a:t>  </a:t>
            </a:r>
            <a:r>
              <a:rPr lang="de-DE" sz="2100" dirty="0" smtClean="0"/>
              <a:t>       (</a:t>
            </a:r>
            <a:r>
              <a:rPr lang="de-DE" sz="2100" dirty="0"/>
              <a:t>b) Selbstheilung</a:t>
            </a:r>
          </a:p>
          <a:p>
            <a:pPr>
              <a:spcBef>
                <a:spcPts val="300"/>
              </a:spcBef>
              <a:buNone/>
            </a:pPr>
            <a:r>
              <a:rPr lang="de-DE" sz="2100" dirty="0"/>
              <a:t>    </a:t>
            </a:r>
            <a:r>
              <a:rPr lang="de-DE" sz="2100" dirty="0" smtClean="0"/>
              <a:t>     </a:t>
            </a:r>
            <a:r>
              <a:rPr lang="de-DE" sz="2100" dirty="0"/>
              <a:t>(c) </a:t>
            </a:r>
            <a:r>
              <a:rPr lang="de-DE" sz="2100" dirty="0" smtClean="0"/>
              <a:t>Der Zufall und die Laien</a:t>
            </a:r>
            <a:endParaRPr lang="de-DE" sz="2100" dirty="0"/>
          </a:p>
          <a:p>
            <a:pPr>
              <a:spcBef>
                <a:spcPts val="300"/>
              </a:spcBef>
              <a:buNone/>
            </a:pPr>
            <a:r>
              <a:rPr lang="de-DE" sz="2100" dirty="0"/>
              <a:t>   </a:t>
            </a:r>
            <a:r>
              <a:rPr lang="de-DE" sz="2100" dirty="0" smtClean="0"/>
              <a:t>      (</a:t>
            </a:r>
            <a:r>
              <a:rPr lang="de-DE" sz="2100" dirty="0"/>
              <a:t>d) Alles, was Recht ist – aber </a:t>
            </a:r>
            <a:r>
              <a:rPr lang="de-DE" sz="2000" dirty="0" smtClean="0"/>
              <a:t>reicht das?</a:t>
            </a:r>
          </a:p>
          <a:p>
            <a:pPr>
              <a:spcBef>
                <a:spcPts val="600"/>
              </a:spcBef>
              <a:buNone/>
            </a:pPr>
            <a:r>
              <a:rPr lang="de-DE" sz="2800" dirty="0" smtClean="0"/>
              <a:t>5. Der Gesellschaftsvertrag</a:t>
            </a:r>
          </a:p>
          <a:p>
            <a:pPr>
              <a:buNone/>
            </a:pPr>
            <a:endParaRPr lang="de-DE" sz="2000"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2</a:t>
            </a:fld>
            <a:endParaRPr lang="de-DE"/>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lstStyle/>
          <a:p>
            <a:pPr algn="ctr">
              <a:buNone/>
            </a:pPr>
            <a:r>
              <a:rPr lang="de-DE" b="1" dirty="0" smtClean="0"/>
              <a:t>Kurzfassung</a:t>
            </a:r>
          </a:p>
          <a:p>
            <a:pPr>
              <a:buNone/>
            </a:pPr>
            <a:r>
              <a:rPr lang="de-DE" dirty="0" smtClean="0"/>
              <a:t>    </a:t>
            </a:r>
          </a:p>
          <a:p>
            <a:pPr>
              <a:buNone/>
            </a:pPr>
            <a:r>
              <a:rPr lang="de-DE" sz="2800" dirty="0" smtClean="0"/>
              <a:t>    Wir Deutschen geben uns ein Grundgesetz, damit wir eines haben. Schließlich sind wir für den Weltfrieden und übernehmen Verantwortung, weil auch wir wichtig sein wollen. Im Übrigen liegt Deutschland in Europa, und alle Bundesländer machen mit.</a:t>
            </a:r>
            <a:endParaRPr lang="de-DE" sz="2800"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20</a:t>
            </a:fld>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fontScale="55000" lnSpcReduction="20000"/>
          </a:bodyPr>
          <a:lstStyle/>
          <a:p>
            <a:pPr algn="ctr" hangingPunct="0">
              <a:buNone/>
            </a:pPr>
            <a:r>
              <a:rPr lang="de-DE" sz="5100" b="1" dirty="0" smtClean="0"/>
              <a:t>Wie es wird, wenn nichts getan wird</a:t>
            </a:r>
            <a:endParaRPr lang="de-DE" sz="5100" dirty="0" smtClean="0"/>
          </a:p>
          <a:p>
            <a:pPr>
              <a:spcBef>
                <a:spcPts val="600"/>
              </a:spcBef>
              <a:buNone/>
            </a:pPr>
            <a:r>
              <a:rPr lang="de-DE" i="1" dirty="0" smtClean="0"/>
              <a:t>       Wir sind der Washington Post, der New York Times, dem Time Magazine und anderen großen Medien dankbar, deren Direktoren unseren Treffen beiwohnten und sich an ihr Versprechen, Diskretion zu wahren, beinahe vierzig Jahre lang gehalten haben. Es wäre uns unmöglich gewesen, unseren Plan für die Welt zu entwickeln, hätten wir all diese Jahre im hellen Scheinwerferlicht der Öffentlichkeit gestanden. </a:t>
            </a:r>
            <a:endParaRPr lang="de-DE" dirty="0" smtClean="0"/>
          </a:p>
          <a:p>
            <a:pPr>
              <a:buNone/>
            </a:pPr>
            <a:r>
              <a:rPr lang="de-DE" i="1" dirty="0" smtClean="0"/>
              <a:t>       Aber Die Welt ist jetzt entwickelter und vorbereitet, sich in Richtung auf eine Weltregierung zu bewegen, die niemals wieder Krieg kennen wird, sondern nichts als Frieden und Wohlstand für die ganze Menschheit. </a:t>
            </a:r>
            <a:r>
              <a:rPr lang="de-DE" i="1" u="sng" dirty="0" smtClean="0"/>
              <a:t>Die supranationale Souveränität einer intellektuellen Elite und der Bankiers der Welt </a:t>
            </a:r>
            <a:r>
              <a:rPr lang="de-DE" i="1" dirty="0" smtClean="0"/>
              <a:t>ist der in den vergangenen Jahrhunderten praktizierten nationalen Selbstbestimmung sicherlich vorzuziehen. </a:t>
            </a:r>
            <a:r>
              <a:rPr lang="de-DE" sz="2900" dirty="0" smtClean="0"/>
              <a:t>(David Rockerfeller, Bilderberg-Konferenz 1991)</a:t>
            </a:r>
          </a:p>
          <a:p>
            <a:pPr hangingPunct="0">
              <a:buNone/>
            </a:pPr>
            <a:r>
              <a:rPr lang="de-DE" i="1" dirty="0" smtClean="0"/>
              <a:t> </a:t>
            </a:r>
            <a:endParaRPr lang="de-DE" dirty="0" smtClean="0"/>
          </a:p>
          <a:p>
            <a:pPr hangingPunct="0">
              <a:buNone/>
            </a:pPr>
            <a:r>
              <a:rPr lang="de-DE" i="1" dirty="0" smtClean="0"/>
              <a:t>       Wir befinden uns am Anfang einer globalen Umwälzung. Alles, was noch fehlt, ist eine große weltweite Krise, bevor die Nationen die ‘Neue Weltordnung’ akzeptieren</a:t>
            </a:r>
            <a:r>
              <a:rPr lang="de-DE" sz="2900" i="1" dirty="0" smtClean="0"/>
              <a:t>.</a:t>
            </a:r>
            <a:r>
              <a:rPr lang="de-DE" sz="2900" b="1" dirty="0" smtClean="0"/>
              <a:t> </a:t>
            </a:r>
            <a:r>
              <a:rPr lang="de-DE" sz="2900" dirty="0" smtClean="0"/>
              <a:t>(David Rockefeller, Bilderberg-Konferenz 2005) </a:t>
            </a:r>
          </a:p>
          <a:p>
            <a:pPr hangingPunct="0">
              <a:buNone/>
            </a:pPr>
            <a:r>
              <a:rPr lang="de-DE" dirty="0" smtClean="0"/>
              <a:t> </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21</a:t>
            </a:fld>
            <a:endParaRPr lang="de-DE"/>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lstStyle/>
          <a:p>
            <a:endParaRPr lang="de-DE" dirty="0" smtClean="0"/>
          </a:p>
          <a:p>
            <a:pPr>
              <a:buNone/>
            </a:pPr>
            <a:r>
              <a:rPr lang="de-DE" i="1" dirty="0" smtClean="0"/>
              <a:t>   Die menschliche Gesellschaft ist (zu verstehen als) eine selbsttätige Maschine zur Aufrecht-</a:t>
            </a:r>
            <a:r>
              <a:rPr lang="de-DE" i="1" dirty="0" err="1" smtClean="0"/>
              <a:t>erhaltung</a:t>
            </a:r>
            <a:r>
              <a:rPr lang="de-DE" i="1" dirty="0" smtClean="0"/>
              <a:t> jener Normen, auf der sie beruht.</a:t>
            </a:r>
          </a:p>
          <a:p>
            <a:pPr>
              <a:buNone/>
            </a:pPr>
            <a:r>
              <a:rPr lang="de-DE" sz="1800" i="1" dirty="0" smtClean="0"/>
              <a:t>       </a:t>
            </a:r>
            <a:r>
              <a:rPr lang="de-DE" sz="1800" dirty="0" smtClean="0"/>
              <a:t>(Karl Polanyi; The Great Transformation, Suhrkamp 1978, S.142) </a:t>
            </a:r>
            <a:endParaRPr lang="de-DE" sz="1800"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22</a:t>
            </a:fld>
            <a:endParaRPr lang="de-D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a:bodyPr>
          <a:lstStyle/>
          <a:p>
            <a:pPr algn="ctr" hangingPunct="0">
              <a:buNone/>
            </a:pPr>
            <a:r>
              <a:rPr lang="de-DE" i="1" dirty="0" smtClean="0"/>
              <a:t> </a:t>
            </a:r>
            <a:r>
              <a:rPr lang="de-DE" b="1" dirty="0" smtClean="0"/>
              <a:t>Das neue Verfasstsein</a:t>
            </a:r>
          </a:p>
          <a:p>
            <a:pPr hangingPunct="0">
              <a:buNone/>
            </a:pPr>
            <a:r>
              <a:rPr lang="de-DE" i="1" dirty="0" smtClean="0"/>
              <a:t>    Die materielle Existenz ist in den Industrie-</a:t>
            </a:r>
            <a:r>
              <a:rPr lang="de-DE" i="1" dirty="0" err="1" smtClean="0"/>
              <a:t>staaten</a:t>
            </a:r>
            <a:r>
              <a:rPr lang="de-DE" i="1" dirty="0" smtClean="0"/>
              <a:t> gesichert. Hier erhebt sich manchmal sogar die Frage, ob die Bedürfnisse aus-reichen, um die Wirtschaft zu immer neuer Produktivitätssteigerung anzuregen.«</a:t>
            </a:r>
            <a:r>
              <a:rPr lang="de-DE" dirty="0" smtClean="0"/>
              <a:t> </a:t>
            </a:r>
          </a:p>
          <a:p>
            <a:pPr hangingPunct="0">
              <a:buNone/>
            </a:pPr>
            <a:r>
              <a:rPr lang="de-DE" sz="1800" dirty="0" smtClean="0"/>
              <a:t>      (Hartwich/Horn/Grosser/Scheffler: Politik im 20. Jahrhundert. Westermann, Braunschweig 1967)</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23</a:t>
            </a:fld>
            <a:endParaRPr lang="de-DE"/>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fontScale="92500" lnSpcReduction="20000"/>
          </a:bodyPr>
          <a:lstStyle/>
          <a:p>
            <a:pPr algn="ctr">
              <a:buNone/>
            </a:pPr>
            <a:r>
              <a:rPr lang="de-DE" sz="3800" b="1" dirty="0" smtClean="0"/>
              <a:t> Zurück zu den Idealen</a:t>
            </a:r>
          </a:p>
          <a:p>
            <a:pPr>
              <a:spcBef>
                <a:spcPts val="1200"/>
              </a:spcBef>
              <a:buNone/>
            </a:pPr>
            <a:r>
              <a:rPr lang="de-DE" i="1" dirty="0" smtClean="0"/>
              <a:t>    Inhalt und Ziel (kann nicht) nicht mehr das kapitalistische Gewinn- und Machtstreben, sondern nur das Wohlergehen unseres Volkes sein… </a:t>
            </a:r>
          </a:p>
          <a:p>
            <a:pPr>
              <a:buNone/>
            </a:pPr>
            <a:r>
              <a:rPr lang="de-DE" i="1" dirty="0" smtClean="0"/>
              <a:t>    Das deutsche Volk </a:t>
            </a:r>
            <a:r>
              <a:rPr lang="de-DE" dirty="0" smtClean="0"/>
              <a:t>(soll)</a:t>
            </a:r>
            <a:r>
              <a:rPr lang="de-DE" i="1" dirty="0" smtClean="0"/>
              <a:t> eine Wirtschafts- und Sozialverfassung erhalten, die dem Recht und der Würde des Menschen entspricht, dem geistigen und materiellen Aufbau unseres Volkes dient und den inneren und äußeren Frieden sichert. </a:t>
            </a:r>
          </a:p>
          <a:p>
            <a:pPr>
              <a:buNone/>
            </a:pPr>
            <a:r>
              <a:rPr lang="de-DE" i="1" dirty="0" smtClean="0"/>
              <a:t>    </a:t>
            </a:r>
            <a:r>
              <a:rPr lang="de-DE" sz="2600" dirty="0" smtClean="0"/>
              <a:t>Ahlener Programm der CDU NRW 1947</a:t>
            </a:r>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24</a:t>
            </a:fld>
            <a:endParaRPr lang="de-DE"/>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lstStyle/>
          <a:p>
            <a:pPr algn="ctr" hangingPunct="0">
              <a:buNone/>
            </a:pPr>
            <a:r>
              <a:rPr lang="de-DE" b="1" dirty="0" smtClean="0"/>
              <a:t>Das Übel an der Wurzel packen</a:t>
            </a:r>
            <a:endParaRPr lang="de-DE" dirty="0" smtClean="0"/>
          </a:p>
          <a:p>
            <a:pPr lvl="0" hangingPunct="0">
              <a:spcBef>
                <a:spcPts val="1200"/>
              </a:spcBef>
            </a:pPr>
            <a:r>
              <a:rPr lang="de-DE" dirty="0" smtClean="0"/>
              <a:t>   Vollendung der Gewaltenteilung</a:t>
            </a:r>
          </a:p>
          <a:p>
            <a:pPr lvl="0" hangingPunct="0"/>
            <a:r>
              <a:rPr lang="de-DE" dirty="0" smtClean="0"/>
              <a:t>   Vertrauen zurückgewinnen</a:t>
            </a:r>
          </a:p>
          <a:p>
            <a:pPr lvl="0" hangingPunct="0"/>
            <a:r>
              <a:rPr lang="de-DE" dirty="0" smtClean="0"/>
              <a:t>   die Auswahl der Volksvertreter neu regeln</a:t>
            </a:r>
          </a:p>
          <a:p>
            <a:pPr lvl="0" hangingPunct="0"/>
            <a:r>
              <a:rPr lang="de-DE" dirty="0" smtClean="0"/>
              <a:t>   die oberste Instanz neu schöpfen	</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25</a:t>
            </a:fld>
            <a:endParaRPr lang="de-DE"/>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lstStyle/>
          <a:p>
            <a:pPr marL="514350" indent="-514350" hangingPunct="0">
              <a:buAutoNum type="alphaLcParenBoth"/>
            </a:pPr>
            <a:r>
              <a:rPr lang="de-DE" b="1" dirty="0" smtClean="0"/>
              <a:t>         Das Prinzip der Apfelteilung in der</a:t>
            </a:r>
          </a:p>
          <a:p>
            <a:pPr marL="514350" indent="-514350" hangingPunct="0">
              <a:buNone/>
            </a:pPr>
            <a:r>
              <a:rPr lang="de-DE" b="1" dirty="0" smtClean="0"/>
              <a:t>                                  Wirtschaft</a:t>
            </a:r>
          </a:p>
          <a:p>
            <a:pPr algn="ctr" hangingPunct="0">
              <a:buNone/>
            </a:pPr>
            <a:endParaRPr lang="de-DE" dirty="0" smtClean="0"/>
          </a:p>
          <a:p>
            <a:pPr lvl="0" hangingPunct="0"/>
            <a:r>
              <a:rPr lang="de-DE" dirty="0" smtClean="0"/>
              <a:t>Die Unternehmer teilen die Arbeit auf. </a:t>
            </a:r>
          </a:p>
          <a:p>
            <a:pPr lvl="0" hangingPunct="0"/>
            <a:endParaRPr lang="de-DE" dirty="0" smtClean="0"/>
          </a:p>
          <a:p>
            <a:pPr lvl="0" hangingPunct="0"/>
            <a:r>
              <a:rPr lang="de-DE" dirty="0" smtClean="0"/>
              <a:t>Die Arbeitenden teilen den Ertrag zu.</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26</a:t>
            </a:fld>
            <a:endParaRPr lang="de-DE"/>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b="1" dirty="0" smtClean="0"/>
          </a:p>
          <a:p>
            <a:pPr>
              <a:buNone/>
            </a:pPr>
            <a:r>
              <a:rPr lang="de-DE" b="1" dirty="0" smtClean="0"/>
              <a:t>    Das also sei der erste Gebot für das neue </a:t>
            </a:r>
            <a:r>
              <a:rPr lang="de-DE" b="1" dirty="0" err="1" smtClean="0"/>
              <a:t>Verfasstsein</a:t>
            </a:r>
            <a:r>
              <a:rPr lang="de-DE" b="1" dirty="0" smtClean="0"/>
              <a:t>: </a:t>
            </a:r>
          </a:p>
          <a:p>
            <a:pPr>
              <a:buNone/>
            </a:pPr>
            <a:r>
              <a:rPr lang="de-DE" b="1" dirty="0" smtClean="0"/>
              <a:t>    </a:t>
            </a:r>
            <a:r>
              <a:rPr lang="de-DE" b="1" dirty="0" smtClean="0">
                <a:solidFill>
                  <a:srgbClr val="FF0000"/>
                </a:solidFill>
              </a:rPr>
              <a:t>die Gewaltenteilung bis zur Basis, der Wertschöpfung, durchsetzen.</a:t>
            </a:r>
            <a:endParaRPr lang="de-DE" dirty="0">
              <a:solidFill>
                <a:srgbClr val="FF0000"/>
              </a:solidFill>
            </a:endParaRPr>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27</a:t>
            </a:fld>
            <a:endParaRPr lang="de-DE"/>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fontScale="92500" lnSpcReduction="10000"/>
          </a:bodyPr>
          <a:lstStyle/>
          <a:p>
            <a:pPr hangingPunct="0">
              <a:buNone/>
            </a:pPr>
            <a:r>
              <a:rPr lang="de-DE" sz="3800" b="1" dirty="0" smtClean="0"/>
              <a:t>(b)                     Selbstheilung  </a:t>
            </a:r>
          </a:p>
          <a:p>
            <a:pPr algn="ctr" hangingPunct="0">
              <a:buNone/>
            </a:pPr>
            <a:r>
              <a:rPr lang="de-DE" sz="3800" b="1" dirty="0" smtClean="0"/>
              <a:t>durch Marktvisionen?</a:t>
            </a:r>
          </a:p>
          <a:p>
            <a:pPr hangingPunct="0">
              <a:spcBef>
                <a:spcPts val="1200"/>
              </a:spcBef>
            </a:pPr>
            <a:r>
              <a:rPr lang="de-DE" dirty="0" smtClean="0"/>
              <a:t>Die</a:t>
            </a:r>
            <a:r>
              <a:rPr lang="de-DE" i="1" dirty="0" smtClean="0"/>
              <a:t> „unsichtbare Hand“ </a:t>
            </a:r>
            <a:r>
              <a:rPr lang="de-DE" dirty="0" smtClean="0"/>
              <a:t>bändigt den Eigennutz </a:t>
            </a:r>
            <a:r>
              <a:rPr lang="de-DE" sz="2600" dirty="0" smtClean="0"/>
              <a:t>(</a:t>
            </a:r>
            <a:r>
              <a:rPr lang="de-DE" sz="1900" dirty="0" smtClean="0"/>
              <a:t>Adam Smith 1690)</a:t>
            </a:r>
          </a:p>
          <a:p>
            <a:pPr hangingPunct="0">
              <a:spcBef>
                <a:spcPts val="1200"/>
              </a:spcBef>
            </a:pPr>
            <a:r>
              <a:rPr lang="de-DE" i="1" dirty="0" smtClean="0"/>
              <a:t>    [...] die durch gerechtes Verhalten der Parteien auf dem Markt bestimmten Preise, d.h. die ohne Betrug, Monopol oder Gewalt erzielten Wettbewerbspreise, wären alles, was die Gerechtigkeit verlangt. </a:t>
            </a:r>
          </a:p>
          <a:p>
            <a:pPr hangingPunct="0">
              <a:spcBef>
                <a:spcPts val="0"/>
              </a:spcBef>
              <a:buNone/>
            </a:pPr>
            <a:r>
              <a:rPr lang="de-DE" sz="1900" dirty="0" smtClean="0"/>
              <a:t>      (Friedrich August von Hayek, In: Recht, Gesetzgebung und Freiheit. Bd.2, S. 106)</a:t>
            </a:r>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28</a:t>
            </a:fld>
            <a:endParaRPr lang="de-DE"/>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lstStyle/>
          <a:p>
            <a:pPr algn="ctr">
              <a:buNone/>
            </a:pPr>
            <a:r>
              <a:rPr lang="de-DE" sz="3600" b="1" dirty="0" smtClean="0"/>
              <a:t>Die Realität der Märkte</a:t>
            </a:r>
          </a:p>
          <a:p>
            <a:pPr hangingPunct="0">
              <a:spcBef>
                <a:spcPts val="1200"/>
              </a:spcBef>
              <a:buNone/>
            </a:pPr>
            <a:r>
              <a:rPr lang="de-DE" i="1" dirty="0" smtClean="0"/>
              <a:t>   Vielen Nationalökonomen fehlt </a:t>
            </a:r>
            <a:r>
              <a:rPr lang="de-DE" i="1" u="sng" dirty="0" smtClean="0"/>
              <a:t>die einfache Kenntnis der alltäglichen Wirtschaft </a:t>
            </a:r>
            <a:r>
              <a:rPr lang="de-DE" i="1" dirty="0" smtClean="0"/>
              <a:t>mit ihren Kämpfen, die mit List und Verschleierung und Brutalität geführt werden.</a:t>
            </a:r>
          </a:p>
          <a:p>
            <a:pPr hangingPunct="0">
              <a:spcBef>
                <a:spcPts val="0"/>
              </a:spcBef>
              <a:buNone/>
            </a:pPr>
            <a:r>
              <a:rPr lang="de-DE" sz="2600" i="1" dirty="0" smtClean="0"/>
              <a:t>    </a:t>
            </a:r>
            <a:r>
              <a:rPr lang="de-DE" sz="1800" i="1" dirty="0" smtClean="0"/>
              <a:t> </a:t>
            </a:r>
            <a:r>
              <a:rPr lang="de-DE" sz="1800" dirty="0" smtClean="0"/>
              <a:t>(Walter Eucken, Die Grundlagen der Nationalökonomie (1939) 1989,198)</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29</a:t>
            </a:fld>
            <a:endParaRPr lang="de-D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IN SCHLECHTER VERFASSUNG</a:t>
            </a:r>
            <a:br>
              <a:rPr lang="de-DE" dirty="0" smtClean="0"/>
            </a:br>
            <a:endParaRPr lang="de-DE" dirty="0"/>
          </a:p>
        </p:txBody>
      </p:sp>
      <p:sp>
        <p:nvSpPr>
          <p:cNvPr id="3" name="Inhaltsplatzhalter 2"/>
          <p:cNvSpPr>
            <a:spLocks noGrp="1"/>
          </p:cNvSpPr>
          <p:nvPr>
            <p:ph idx="1"/>
          </p:nvPr>
        </p:nvSpPr>
        <p:spPr/>
        <p:txBody>
          <a:bodyPr/>
          <a:lstStyle/>
          <a:p>
            <a:endParaRPr lang="de-DE" dirty="0" smtClean="0"/>
          </a:p>
          <a:p>
            <a:pPr>
              <a:spcBef>
                <a:spcPts val="600"/>
              </a:spcBef>
              <a:buNone/>
            </a:pPr>
            <a:r>
              <a:rPr lang="de-DE" i="1" dirty="0" smtClean="0"/>
              <a:t>    Recht, so wie heute die Welt beschaffen ist, </a:t>
            </a:r>
          </a:p>
          <a:p>
            <a:pPr>
              <a:spcBef>
                <a:spcPts val="600"/>
              </a:spcBef>
              <a:buNone/>
            </a:pPr>
            <a:r>
              <a:rPr lang="de-DE" i="1" dirty="0" smtClean="0"/>
              <a:t>    ist nur eine Sache zwischen an Macht Ebenbürtigen, während die Starken tun, </a:t>
            </a:r>
          </a:p>
          <a:p>
            <a:pPr>
              <a:spcBef>
                <a:spcPts val="600"/>
              </a:spcBef>
              <a:buNone/>
            </a:pPr>
            <a:r>
              <a:rPr lang="de-DE" i="1" dirty="0" smtClean="0"/>
              <a:t>    was sie wollen, und die Schwachen ertragen, was sie müssen. </a:t>
            </a:r>
            <a:r>
              <a:rPr lang="de-DE" sz="2000" dirty="0" smtClean="0"/>
              <a:t>(</a:t>
            </a:r>
            <a:r>
              <a:rPr lang="de-DE" sz="2000" dirty="0" err="1" smtClean="0"/>
              <a:t>Thukydides</a:t>
            </a:r>
            <a:r>
              <a:rPr lang="de-DE" sz="2000" dirty="0" smtClean="0"/>
              <a:t>, um 400 AC)</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3</a:t>
            </a:fld>
            <a:endParaRPr lang="de-D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fontScale="62500" lnSpcReduction="20000"/>
          </a:bodyPr>
          <a:lstStyle/>
          <a:p>
            <a:pPr algn="ctr" hangingPunct="0">
              <a:buNone/>
            </a:pPr>
            <a:r>
              <a:rPr lang="de-DE" sz="4500" b="1" dirty="0" smtClean="0"/>
              <a:t>Die Bändigung der Teufel</a:t>
            </a:r>
          </a:p>
          <a:p>
            <a:pPr hangingPunct="0">
              <a:spcBef>
                <a:spcPts val="1200"/>
              </a:spcBef>
              <a:buNone/>
            </a:pPr>
            <a:r>
              <a:rPr lang="de-DE" i="1" dirty="0" smtClean="0"/>
              <a:t>      Nun ist die republikanische Verfassung die einzige, welche dem Recht der Menschen vollkommen angemessen, aber auch die schwerste zu stiften, vielmehr noch zu erhalten ist, dermaßen </a:t>
            </a:r>
            <a:r>
              <a:rPr lang="de-DE" i="1" dirty="0" err="1" smtClean="0"/>
              <a:t>daß</a:t>
            </a:r>
            <a:r>
              <a:rPr lang="de-DE" i="1" dirty="0" smtClean="0"/>
              <a:t> viele behaupten, es müsse ein Staat von Engeln sein, weil die Menschen mit ihren selbstsüchtigen Neigungen einer Verfassung von so sublimer Form nicht fähig wären…</a:t>
            </a:r>
            <a:endParaRPr lang="de-DE" dirty="0" smtClean="0"/>
          </a:p>
          <a:p>
            <a:pPr hangingPunct="0">
              <a:buNone/>
            </a:pPr>
            <a:r>
              <a:rPr lang="de-DE" i="1" dirty="0" smtClean="0"/>
              <a:t>       …Das Problem der Staatserrichtung ist, so hart wie es auch klingt, selbst für ein Volk von Teufeln </a:t>
            </a:r>
            <a:r>
              <a:rPr lang="de-DE" i="1" u="sng" dirty="0" smtClean="0"/>
              <a:t>(wenn sie nur Verstand haben)</a:t>
            </a:r>
            <a:r>
              <a:rPr lang="de-DE" i="1" dirty="0" smtClean="0"/>
              <a:t> auflösbar und lautet so: Eine Menge von vernünftigen Wesen, die insgesamt allgemeine Gesetze für ihre Erhaltung verlangen, deren jedes aber insgeheim sich davon auszunehmen geneigt ist, so zu ordnen und ihre Verfassung einzurichten, </a:t>
            </a:r>
            <a:r>
              <a:rPr lang="de-DE" i="1" dirty="0" err="1" smtClean="0"/>
              <a:t>daß</a:t>
            </a:r>
            <a:r>
              <a:rPr lang="de-DE" i="1" dirty="0" smtClean="0"/>
              <a:t>, obgleich sie in ihren Privatgesinnungen einander entgegen streben, diese einander doch so aufhalten, </a:t>
            </a:r>
            <a:r>
              <a:rPr lang="de-DE" i="1" dirty="0" err="1" smtClean="0"/>
              <a:t>daß</a:t>
            </a:r>
            <a:r>
              <a:rPr lang="de-DE" i="1" dirty="0" smtClean="0"/>
              <a:t> in ihrem öffentlichen Verhalten der Erfolg eben derselbe ist, als ob sie keine solche böse Gesinnung hätten.</a:t>
            </a:r>
            <a:endParaRPr lang="de-DE" dirty="0" smtClean="0"/>
          </a:p>
          <a:p>
            <a:pPr hangingPunct="0">
              <a:buNone/>
            </a:pPr>
            <a:r>
              <a:rPr lang="de-DE" sz="2900" dirty="0" smtClean="0"/>
              <a:t>       (Immanuel Kant, Zum ewigen Frieden (1795), 1984, 30)</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30</a:t>
            </a:fld>
            <a:endParaRPr lang="de-DE"/>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a:bodyPr>
          <a:lstStyle/>
          <a:p>
            <a:pPr algn="ctr">
              <a:buNone/>
            </a:pPr>
            <a:r>
              <a:rPr lang="de-DE" b="1" i="1" dirty="0" smtClean="0"/>
              <a:t> Die Republikanische Verfassung</a:t>
            </a:r>
          </a:p>
          <a:p>
            <a:pPr>
              <a:spcBef>
                <a:spcPts val="1200"/>
              </a:spcBef>
              <a:buNone/>
            </a:pPr>
            <a:r>
              <a:rPr lang="de-DE" sz="2800" dirty="0" smtClean="0"/>
              <a:t>-  gibt allgemeine Prinzipien vor, die etwa dem Wertekanon des Grundgesetzes  entsprechen,</a:t>
            </a:r>
          </a:p>
          <a:p>
            <a:pPr>
              <a:buFontTx/>
              <a:buChar char="-"/>
            </a:pPr>
            <a:r>
              <a:rPr lang="de-DE" sz="2800" dirty="0" smtClean="0"/>
              <a:t>führt Verfahrensregeln ein, die negative „Privatgesinnungen“ aufhalten, noch bevor sie zum öffentliche Verhalten werden</a:t>
            </a:r>
            <a:r>
              <a:rPr lang="de-DE" sz="2400" dirty="0" smtClean="0"/>
              <a:t>.</a:t>
            </a:r>
          </a:p>
          <a:p>
            <a:pPr>
              <a:spcBef>
                <a:spcPts val="1200"/>
              </a:spcBef>
              <a:buNone/>
            </a:pPr>
            <a:r>
              <a:rPr lang="de-DE" sz="2400" dirty="0" smtClean="0"/>
              <a:t>      Darin hat das Wissen um die Sanktionsmöglichkeiten der anderen Seite, die den Akteur gegebenenfalls schlechter stellt als die Wahrung der Fairness, eine entscheidende Rolle.</a:t>
            </a:r>
          </a:p>
          <a:p>
            <a:pPr>
              <a:buFontTx/>
              <a:buChar char="-"/>
            </a:pPr>
            <a:endParaRPr lang="de-DE" sz="2400" dirty="0" smtClean="0"/>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31</a:t>
            </a:fld>
            <a:endParaRPr lang="de-DE"/>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lstStyle/>
          <a:p>
            <a:pPr>
              <a:buNone/>
            </a:pPr>
            <a:r>
              <a:rPr lang="de-DE" b="1" dirty="0" smtClean="0"/>
              <a:t>    </a:t>
            </a:r>
          </a:p>
          <a:p>
            <a:pPr>
              <a:buNone/>
            </a:pPr>
            <a:r>
              <a:rPr lang="de-DE" b="1" dirty="0" smtClean="0"/>
              <a:t>    So lautet das zweite Gebot des neuen </a:t>
            </a:r>
            <a:r>
              <a:rPr lang="de-DE" b="1" dirty="0" err="1" smtClean="0"/>
              <a:t>Verfassteins</a:t>
            </a:r>
            <a:r>
              <a:rPr lang="de-DE" b="1" dirty="0" smtClean="0"/>
              <a:t>: </a:t>
            </a:r>
          </a:p>
          <a:p>
            <a:pPr>
              <a:buNone/>
            </a:pPr>
            <a:r>
              <a:rPr lang="de-DE" b="1" dirty="0" smtClean="0"/>
              <a:t>    </a:t>
            </a:r>
            <a:r>
              <a:rPr lang="de-DE" b="1" dirty="0" smtClean="0">
                <a:solidFill>
                  <a:srgbClr val="FF0000"/>
                </a:solidFill>
              </a:rPr>
              <a:t>Selbstregulations- und Selbststeuerungs-verfahren etablieren und deren dauernde Wirksamkeit zu sichern</a:t>
            </a:r>
            <a:r>
              <a:rPr lang="de-DE" b="1" dirty="0" smtClean="0"/>
              <a:t>. </a:t>
            </a:r>
            <a:endParaRPr lang="de-DE" dirty="0" smtClean="0"/>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32</a:t>
            </a:fld>
            <a:endParaRPr lang="de-DE"/>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dirty="0" smtClean="0"/>
          </a:p>
          <a:p>
            <a:pPr>
              <a:buNone/>
            </a:pPr>
            <a:r>
              <a:rPr lang="de-DE" sz="4000" b="1" dirty="0" smtClean="0"/>
              <a:t>(c)          Der Zufall und die Laien</a:t>
            </a:r>
            <a:endParaRPr lang="de-DE" sz="4000" dirty="0" smtClean="0"/>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33</a:t>
            </a:fld>
            <a:endParaRPr lang="de-DE"/>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lstStyle/>
          <a:p>
            <a:pPr>
              <a:buNone/>
            </a:pPr>
            <a:r>
              <a:rPr lang="de-DE" b="1" i="1" dirty="0" smtClean="0"/>
              <a:t>   </a:t>
            </a:r>
          </a:p>
          <a:p>
            <a:pPr>
              <a:buNone/>
            </a:pPr>
            <a:r>
              <a:rPr lang="de-DE" b="1" i="1" dirty="0" smtClean="0"/>
              <a:t>    </a:t>
            </a:r>
            <a:r>
              <a:rPr lang="de-DE" b="1" dirty="0" smtClean="0"/>
              <a:t>Somit lautet das dritte Elementarprinzip des neuen </a:t>
            </a:r>
            <a:r>
              <a:rPr lang="de-DE" b="1" dirty="0" err="1" smtClean="0"/>
              <a:t>Verfasstseins</a:t>
            </a:r>
            <a:r>
              <a:rPr lang="de-DE" b="1" dirty="0" smtClean="0"/>
              <a:t>:</a:t>
            </a:r>
          </a:p>
          <a:p>
            <a:pPr>
              <a:buNone/>
            </a:pPr>
            <a:r>
              <a:rPr lang="de-DE" b="1" dirty="0" smtClean="0">
                <a:solidFill>
                  <a:srgbClr val="FF0000"/>
                </a:solidFill>
              </a:rPr>
              <a:t>    dem Zufall und dem Laienverstand eine prominente Rolle in Strukturen und Entscheidungen jeglicher Art einzuräumen.</a:t>
            </a:r>
            <a:endParaRPr lang="de-DE" dirty="0" smtClean="0">
              <a:solidFill>
                <a:srgbClr val="FF0000"/>
              </a:solidFill>
            </a:endParaRPr>
          </a:p>
          <a:p>
            <a:endParaRPr lang="de-DE" dirty="0">
              <a:solidFill>
                <a:srgbClr val="FF0000"/>
              </a:solidFill>
            </a:endParaRPr>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34</a:t>
            </a:fld>
            <a:endParaRPr lang="de-DE"/>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lstStyle/>
          <a:p>
            <a:pPr>
              <a:buNone/>
            </a:pPr>
            <a:endParaRPr lang="de-DE" b="1" dirty="0" smtClean="0"/>
          </a:p>
          <a:p>
            <a:pPr>
              <a:buNone/>
            </a:pPr>
            <a:r>
              <a:rPr lang="de-DE" b="1" dirty="0" smtClean="0"/>
              <a:t>(d)    Alles, was Recht ist - doch ist das genug?</a:t>
            </a:r>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35</a:t>
            </a:fld>
            <a:endParaRPr lang="de-DE"/>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fontScale="92500" lnSpcReduction="20000"/>
          </a:bodyPr>
          <a:lstStyle/>
          <a:p>
            <a:pPr algn="ctr" hangingPunct="0">
              <a:buNone/>
            </a:pPr>
            <a:r>
              <a:rPr lang="de-DE" sz="3000" b="1" dirty="0" smtClean="0"/>
              <a:t> Die Bedingtheit des Rechts</a:t>
            </a:r>
          </a:p>
          <a:p>
            <a:pPr hangingPunct="0">
              <a:buNone/>
            </a:pPr>
            <a:r>
              <a:rPr lang="de-DE" sz="3000" dirty="0" smtClean="0"/>
              <a:t>Juristen erscheint das Recht für Gesellschaften </a:t>
            </a:r>
            <a:r>
              <a:rPr lang="de-DE" sz="3000" dirty="0" err="1" smtClean="0"/>
              <a:t>unab</a:t>
            </a:r>
            <a:r>
              <a:rPr lang="de-DE" sz="3000" dirty="0" smtClean="0"/>
              <a:t>- </a:t>
            </a:r>
            <a:r>
              <a:rPr lang="de-DE" sz="3000" dirty="0" err="1" smtClean="0"/>
              <a:t>dingbar</a:t>
            </a:r>
            <a:r>
              <a:rPr lang="de-DE" sz="3000" dirty="0" smtClean="0"/>
              <a:t>, ja, Gesellschaft als solche begründend. </a:t>
            </a:r>
          </a:p>
          <a:p>
            <a:pPr hangingPunct="0">
              <a:buNone/>
            </a:pPr>
            <a:r>
              <a:rPr lang="de-DE" sz="3000" dirty="0" smtClean="0"/>
              <a:t>    Ein Irrtum! Recht ist historisch und gesellschafts- theoretisch betrachtet ein '</a:t>
            </a:r>
            <a:r>
              <a:rPr lang="de-DE" sz="3000" dirty="0" err="1" smtClean="0"/>
              <a:t>App</a:t>
            </a:r>
            <a:r>
              <a:rPr lang="de-DE" sz="3000" dirty="0" smtClean="0"/>
              <a:t>', welches auf der 'Hardware' Gesellschaft läuft. </a:t>
            </a:r>
            <a:r>
              <a:rPr lang="de-DE" sz="3000" i="1" dirty="0" smtClean="0"/>
              <a:t> </a:t>
            </a:r>
            <a:endParaRPr lang="de-DE" sz="3000" dirty="0" smtClean="0"/>
          </a:p>
          <a:p>
            <a:pPr hangingPunct="0">
              <a:buNone/>
            </a:pPr>
            <a:r>
              <a:rPr lang="de-DE" sz="3000" dirty="0" smtClean="0"/>
              <a:t> Gesellschaftskonstituierend hingegen sind: </a:t>
            </a:r>
          </a:p>
          <a:p>
            <a:r>
              <a:rPr lang="de-DE" sz="3000" dirty="0" smtClean="0"/>
              <a:t>Der organisierte Zugriff auf die naturgegebenen Ressourcen und deren Wandlung in der Wertschöpfung sowie </a:t>
            </a:r>
          </a:p>
          <a:p>
            <a:r>
              <a:rPr lang="de-DE" sz="3000" dirty="0" smtClean="0"/>
              <a:t>Vertrauensbasierte soziale Verhältnisse</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36</a:t>
            </a:fld>
            <a:endParaRPr lang="de-DE"/>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fontScale="92500" lnSpcReduction="20000"/>
          </a:bodyPr>
          <a:lstStyle/>
          <a:p>
            <a:pPr>
              <a:buNone/>
            </a:pPr>
            <a:r>
              <a:rPr lang="de-DE" dirty="0" smtClean="0"/>
              <a:t>    So ergibt sich als vierte Weisung für ein neues </a:t>
            </a:r>
            <a:r>
              <a:rPr lang="de-DE" dirty="0" err="1" smtClean="0"/>
              <a:t>Verfasstsein</a:t>
            </a:r>
            <a:r>
              <a:rPr lang="de-DE" dirty="0" smtClean="0"/>
              <a:t>: </a:t>
            </a:r>
          </a:p>
          <a:p>
            <a:r>
              <a:rPr lang="de-DE" sz="2400" dirty="0" smtClean="0">
                <a:solidFill>
                  <a:srgbClr val="FF0000"/>
                </a:solidFill>
              </a:rPr>
              <a:t> die Werte und grundlegenden Funktionalitäten einer Gesellschaft in der Gesamtheit ihrer sozialen, ökonomischen, ökologischen und politischen Implikationen zu bestimmen, </a:t>
            </a:r>
          </a:p>
          <a:p>
            <a:r>
              <a:rPr lang="de-DE" sz="2400" dirty="0" smtClean="0">
                <a:solidFill>
                  <a:srgbClr val="FF0000"/>
                </a:solidFill>
              </a:rPr>
              <a:t> die das System gewährleistenden Institutionen und Verfahren  in der erforderlichen Breite aufzustellen,</a:t>
            </a:r>
          </a:p>
          <a:p>
            <a:r>
              <a:rPr lang="de-DE" sz="2400" dirty="0" smtClean="0">
                <a:solidFill>
                  <a:srgbClr val="FF0000"/>
                </a:solidFill>
              </a:rPr>
              <a:t>dabei den gesellschaftlichen und alltäglichen Dynamiken in ihren Entwicklungen gerecht zu werden.</a:t>
            </a:r>
          </a:p>
          <a:p>
            <a:r>
              <a:rPr lang="de-DE" sz="2400" dirty="0" smtClean="0">
                <a:solidFill>
                  <a:srgbClr val="FF0000"/>
                </a:solidFill>
              </a:rPr>
              <a:t>Das Recht nimmt darin eine notwendige, nicht aber eine hinreichende Funktion wahr.</a:t>
            </a:r>
          </a:p>
          <a:p>
            <a:r>
              <a:rPr lang="de-DE" sz="2400" dirty="0" smtClean="0">
                <a:solidFill>
                  <a:srgbClr val="FF0000"/>
                </a:solidFill>
              </a:rPr>
              <a:t>Das oberste Gremien, der Verfassungsrat, darf keine juristische Instanz sein.</a:t>
            </a:r>
            <a:endParaRPr lang="de-DE" sz="2400" dirty="0">
              <a:solidFill>
                <a:srgbClr val="FF0000"/>
              </a:solidFill>
            </a:endParaRPr>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37</a:t>
            </a:fld>
            <a:endParaRPr lang="de-DE"/>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60649"/>
            <a:ext cx="7772400" cy="1152128"/>
          </a:xfrm>
        </p:spPr>
        <p:txBody>
          <a:bodyPr>
            <a:normAutofit/>
          </a:bodyPr>
          <a:lstStyle/>
          <a:p>
            <a:r>
              <a:rPr lang="de-DE" sz="3600" dirty="0" smtClean="0"/>
              <a:t>IN SCHLECHTER VERFASSUNG</a:t>
            </a:r>
            <a:endParaRPr lang="de-DE" sz="3600" dirty="0"/>
          </a:p>
        </p:txBody>
      </p:sp>
      <p:sp>
        <p:nvSpPr>
          <p:cNvPr id="3" name="Untertitel 2"/>
          <p:cNvSpPr>
            <a:spLocks noGrp="1"/>
          </p:cNvSpPr>
          <p:nvPr>
            <p:ph type="subTitle" idx="1"/>
          </p:nvPr>
        </p:nvSpPr>
        <p:spPr>
          <a:xfrm>
            <a:off x="827584" y="1772816"/>
            <a:ext cx="7632848" cy="3865984"/>
          </a:xfrm>
        </p:spPr>
        <p:txBody>
          <a:bodyPr>
            <a:normAutofit/>
          </a:bodyPr>
          <a:lstStyle/>
          <a:p>
            <a:pPr hangingPunct="0"/>
            <a:r>
              <a:rPr lang="de-DE" sz="4400" b="1" dirty="0" smtClean="0"/>
              <a:t>Der Gesellschaftsvertrag:</a:t>
            </a:r>
          </a:p>
          <a:p>
            <a:pPr algn="l" hangingPunct="0"/>
            <a:r>
              <a:rPr lang="de-DE" sz="4400" b="1" dirty="0" smtClean="0">
                <a:solidFill>
                  <a:srgbClr val="92D050"/>
                </a:solidFill>
              </a:rPr>
              <a:t>Eine Vereinbarung zwischen den Menschen zur Bewahrung des menschlichen Maßes in Gegenwart und Zukunft</a:t>
            </a:r>
          </a:p>
          <a:p>
            <a:pPr algn="l" hangingPunct="0"/>
            <a:endParaRPr lang="de-DE" sz="4400" b="1" dirty="0" smtClean="0"/>
          </a:p>
          <a:p>
            <a:pPr algn="l" hangingPunct="0"/>
            <a:endParaRPr lang="de-DE" sz="4400" i="1" dirty="0" smtClean="0">
              <a:solidFill>
                <a:schemeClr val="tx1"/>
              </a:solidFill>
            </a:endParaRPr>
          </a:p>
          <a:p>
            <a:endParaRPr lang="de-DE" dirty="0"/>
          </a:p>
        </p:txBody>
      </p:sp>
      <p:sp>
        <p:nvSpPr>
          <p:cNvPr id="4" name="Fußzeilenplatzhalter 3"/>
          <p:cNvSpPr>
            <a:spLocks noGrp="1"/>
          </p:cNvSpPr>
          <p:nvPr>
            <p:ph type="ftr" sz="quarter" idx="11"/>
          </p:nvPr>
        </p:nvSpPr>
        <p:spPr>
          <a:xfrm>
            <a:off x="3124200" y="6356350"/>
            <a:ext cx="2895600" cy="365125"/>
          </a:xfrm>
        </p:spPr>
        <p:txBody>
          <a:bodyPr/>
          <a:lstStyle/>
          <a:p>
            <a:r>
              <a:rPr lang="de-DE" dirty="0" smtClean="0"/>
              <a:t>Reinhard Stransfeld    </a:t>
            </a:r>
          </a:p>
          <a:p>
            <a:r>
              <a:rPr lang="de-DE" dirty="0" smtClean="0"/>
              <a:t>VHS Bonn 16.10. 2013</a:t>
            </a:r>
            <a:endParaRPr lang="de-DE" dirty="0"/>
          </a:p>
        </p:txBody>
      </p:sp>
      <p:sp>
        <p:nvSpPr>
          <p:cNvPr id="5" name="Foliennummernplatzhalter 4"/>
          <p:cNvSpPr>
            <a:spLocks noGrp="1"/>
          </p:cNvSpPr>
          <p:nvPr>
            <p:ph type="sldNum" sz="quarter" idx="12"/>
          </p:nvPr>
        </p:nvSpPr>
        <p:spPr/>
        <p:txBody>
          <a:bodyPr/>
          <a:lstStyle/>
          <a:p>
            <a:fld id="{0FE5506D-3DD2-44A4-93A1-B180B92C5845}" type="slidenum">
              <a:rPr lang="de-DE" smtClean="0"/>
              <a:pPr/>
              <a:t>38</a:t>
            </a:fld>
            <a:endParaRPr lang="de-D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fontScale="62500" lnSpcReduction="20000"/>
          </a:bodyPr>
          <a:lstStyle/>
          <a:p>
            <a:pPr algn="ctr" hangingPunct="0">
              <a:buNone/>
            </a:pPr>
            <a:r>
              <a:rPr lang="de-DE" sz="4500" b="1" dirty="0" smtClean="0"/>
              <a:t>Das menschliche Maß I</a:t>
            </a:r>
            <a:endParaRPr lang="de-DE" sz="4500" dirty="0" smtClean="0"/>
          </a:p>
          <a:p>
            <a:pPr hangingPunct="0">
              <a:buNone/>
            </a:pPr>
            <a:r>
              <a:rPr lang="de-DE" dirty="0" smtClean="0"/>
              <a:t>So lauten die Anforderungen an die neue Ordnung: </a:t>
            </a:r>
          </a:p>
          <a:p>
            <a:pPr hangingPunct="0"/>
            <a:r>
              <a:rPr lang="de-DE" dirty="0" smtClean="0"/>
              <a:t>eine Größe, die Kausalitätsbezüge des Handelns wieder erfahrbar und damit Verantwortungsübernahme und -verpflichtung aufs Neue ermöglicht.</a:t>
            </a:r>
          </a:p>
          <a:p>
            <a:pPr hangingPunct="0"/>
            <a:r>
              <a:rPr lang="de-DE" dirty="0" smtClean="0"/>
              <a:t>eine Abgrenzung nach außen, die Souveränität sichert und die Re-Integration der verschiedenen gesellschaftlichen Teilfunktionen ermöglicht.</a:t>
            </a:r>
          </a:p>
          <a:p>
            <a:pPr hangingPunct="0"/>
            <a:r>
              <a:rPr lang="de-DE" dirty="0" smtClean="0"/>
              <a:t>die Wiederherstellung des Vertrauens durch Symmetrie, Fairness und Transparenz.</a:t>
            </a:r>
          </a:p>
          <a:p>
            <a:pPr hangingPunct="0"/>
            <a:r>
              <a:rPr lang="de-DE" dirty="0" smtClean="0"/>
              <a:t>dynamische Selbstregulierung als ein durchgängiges Prinzip.</a:t>
            </a:r>
          </a:p>
          <a:p>
            <a:pPr hangingPunct="0"/>
            <a:r>
              <a:rPr lang="de-DE" dirty="0" smtClean="0"/>
              <a:t>modernitätsdifferenzierte Wertschöpfung, die den Menschen mit ihren verschiedenartigen Talenten den Selbsterhalt ermöglicht.</a:t>
            </a:r>
          </a:p>
          <a:p>
            <a:pPr hangingPunct="0">
              <a:buNone/>
            </a:pPr>
            <a:r>
              <a:rPr lang="de-DE" dirty="0" smtClean="0"/>
              <a:t>Dies sind Mindestvoraussetzungen, um den </a:t>
            </a:r>
            <a:r>
              <a:rPr lang="de-DE" b="1" dirty="0" smtClean="0"/>
              <a:t>Selbsterhalt durch eigene Tätigkeit für alle Bürger </a:t>
            </a:r>
            <a:r>
              <a:rPr lang="de-DE" dirty="0" smtClean="0"/>
              <a:t>wieder  zu ermöglichen. </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39</a:t>
            </a:fld>
            <a:endParaRPr lang="de-DE"/>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lstStyle/>
          <a:p>
            <a:pPr algn="ctr" hangingPunct="0">
              <a:buNone/>
            </a:pPr>
            <a:r>
              <a:rPr lang="de-DE" b="1" dirty="0" smtClean="0"/>
              <a:t>Grundlage früherer und heutiger Herrschaftsverhältnisse</a:t>
            </a:r>
          </a:p>
          <a:p>
            <a:pPr hangingPunct="0">
              <a:spcBef>
                <a:spcPts val="1200"/>
              </a:spcBef>
              <a:buFont typeface="Wingdings" pitchFamily="2" charset="2"/>
              <a:buChar char="Ø"/>
            </a:pPr>
            <a:r>
              <a:rPr lang="de-DE" dirty="0" smtClean="0"/>
              <a:t>      Produktion von Überschüssen</a:t>
            </a:r>
          </a:p>
          <a:p>
            <a:pPr hangingPunct="0">
              <a:buFont typeface="Wingdings" pitchFamily="2" charset="2"/>
              <a:buChar char="Ø"/>
            </a:pPr>
            <a:r>
              <a:rPr lang="de-DE" dirty="0" smtClean="0"/>
              <a:t>      </a:t>
            </a:r>
            <a:r>
              <a:rPr lang="de-DE" dirty="0" err="1" smtClean="0"/>
              <a:t>Empathieverlust</a:t>
            </a:r>
            <a:r>
              <a:rPr lang="de-DE" dirty="0" smtClean="0"/>
              <a:t> in </a:t>
            </a:r>
            <a:r>
              <a:rPr lang="de-DE" dirty="0" err="1" smtClean="0"/>
              <a:t>hierachischen</a:t>
            </a:r>
            <a:endParaRPr lang="de-DE" dirty="0" smtClean="0"/>
          </a:p>
          <a:p>
            <a:pPr hangingPunct="0">
              <a:spcBef>
                <a:spcPts val="0"/>
              </a:spcBef>
              <a:buNone/>
            </a:pPr>
            <a:r>
              <a:rPr lang="de-DE" dirty="0" smtClean="0"/>
              <a:t>          Verhältnissen</a:t>
            </a:r>
          </a:p>
          <a:p>
            <a:pPr hangingPunct="0">
              <a:buFont typeface="Wingdings" pitchFamily="2" charset="2"/>
              <a:buChar char="Ø"/>
            </a:pPr>
            <a:r>
              <a:rPr lang="de-DE" dirty="0" smtClean="0"/>
              <a:t>      Wille zur </a:t>
            </a:r>
            <a:r>
              <a:rPr lang="de-DE" u="sng" dirty="0" smtClean="0"/>
              <a:t>und</a:t>
            </a:r>
            <a:r>
              <a:rPr lang="de-DE" dirty="0" smtClean="0"/>
              <a:t> Möglichkeit der Aneignung</a:t>
            </a:r>
          </a:p>
          <a:p>
            <a:pPr hangingPunct="0">
              <a:spcBef>
                <a:spcPts val="0"/>
              </a:spcBef>
              <a:buNone/>
            </a:pPr>
            <a:r>
              <a:rPr lang="de-DE" dirty="0" smtClean="0"/>
              <a:t>          von Überschüssen</a:t>
            </a:r>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4</a:t>
            </a:fld>
            <a:endParaRPr lang="de-DE"/>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a:xfrm>
            <a:off x="457200" y="1412776"/>
            <a:ext cx="8229600" cy="4713387"/>
          </a:xfrm>
        </p:spPr>
        <p:txBody>
          <a:bodyPr>
            <a:normAutofit fontScale="62500" lnSpcReduction="20000"/>
          </a:bodyPr>
          <a:lstStyle/>
          <a:p>
            <a:pPr algn="ctr">
              <a:spcBef>
                <a:spcPts val="600"/>
              </a:spcBef>
              <a:buNone/>
            </a:pPr>
            <a:r>
              <a:rPr lang="de-DE" sz="4500" b="1" dirty="0" smtClean="0"/>
              <a:t>Das menschliche Maß II</a:t>
            </a:r>
          </a:p>
          <a:p>
            <a:pPr>
              <a:spcBef>
                <a:spcPts val="1200"/>
              </a:spcBef>
              <a:buNone/>
            </a:pPr>
            <a:r>
              <a:rPr lang="de-DE" sz="3800" dirty="0" smtClean="0"/>
              <a:t>Im Weiteren: </a:t>
            </a:r>
          </a:p>
          <a:p>
            <a:pPr hangingPunct="0"/>
            <a:r>
              <a:rPr lang="de-DE" dirty="0" smtClean="0"/>
              <a:t> Eigenverfügung über die Infrastrukturen der Lebensvorsorge</a:t>
            </a:r>
          </a:p>
          <a:p>
            <a:pPr hangingPunct="0"/>
            <a:r>
              <a:rPr lang="de-DE" dirty="0" smtClean="0"/>
              <a:t>wirtschaftliche Binnenkreisläufe, die transparent sind und das Geld im Land halten sowie eine breite Wissens- und Erfahrungsbasis bewahren,</a:t>
            </a:r>
          </a:p>
          <a:p>
            <a:pPr hangingPunct="0"/>
            <a:r>
              <a:rPr lang="de-DE" dirty="0" smtClean="0"/>
              <a:t>eine Membran (</a:t>
            </a:r>
            <a:r>
              <a:rPr lang="de-DE" dirty="0" err="1" smtClean="0"/>
              <a:t>firewall</a:t>
            </a:r>
            <a:r>
              <a:rPr lang="de-DE" dirty="0" smtClean="0"/>
              <a:t>) in Gestalt einer Binnenwährung, die durch ein Paritätsgefälle zur globalen Währung eine wirksame Abgrenzung der Binnenmärkte erreicht,</a:t>
            </a:r>
          </a:p>
          <a:p>
            <a:pPr hangingPunct="0"/>
            <a:r>
              <a:rPr lang="de-DE" dirty="0" smtClean="0"/>
              <a:t>absolute Grenzen für die Höhe von Vermögen und Grundbesitz zur Verhinderung nicht legitimierter Machtzentren,</a:t>
            </a:r>
          </a:p>
          <a:p>
            <a:pPr hangingPunct="0">
              <a:spcAft>
                <a:spcPts val="600"/>
              </a:spcAft>
            </a:pPr>
            <a:r>
              <a:rPr lang="de-DE" dirty="0" smtClean="0"/>
              <a:t> Wiederherstellung der Generationssolidarität in der Alterssicherung,</a:t>
            </a:r>
          </a:p>
          <a:p>
            <a:pPr hangingPunct="0">
              <a:buNone/>
            </a:pPr>
            <a:r>
              <a:rPr lang="de-DE" sz="3800" dirty="0" smtClean="0"/>
              <a:t>Zudem</a:t>
            </a:r>
          </a:p>
          <a:p>
            <a:pPr hangingPunct="0"/>
            <a:r>
              <a:rPr lang="de-DE" dirty="0" smtClean="0"/>
              <a:t>eine unmittelbare, nicht lediglich über Wahlen mögliche Mitwirkung der Bürger an der gesellschaftlichen Willensbildung.</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40</a:t>
            </a:fld>
            <a:endParaRPr lang="de-DE"/>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normAutofit fontScale="92500" lnSpcReduction="20000"/>
          </a:bodyPr>
          <a:lstStyle/>
          <a:p>
            <a:pPr algn="ctr">
              <a:buNone/>
            </a:pPr>
            <a:r>
              <a:rPr lang="de-DE" b="1" dirty="0" smtClean="0"/>
              <a:t>Elementarprinzipien einer entwickelten Gesellschaft</a:t>
            </a:r>
          </a:p>
          <a:p>
            <a:pPr hangingPunct="0">
              <a:spcBef>
                <a:spcPts val="1800"/>
              </a:spcBef>
            </a:pPr>
            <a:r>
              <a:rPr lang="de-DE" dirty="0" smtClean="0"/>
              <a:t>Fähigkeit der Gesellschaft und des Einzelnen zum Selbsterhalt, damit</a:t>
            </a:r>
          </a:p>
          <a:p>
            <a:pPr hangingPunct="0"/>
            <a:r>
              <a:rPr lang="de-DE" dirty="0" smtClean="0"/>
              <a:t>Erhalt einer Umwelt, die ihr den Selbsterhalt ermöglicht,</a:t>
            </a:r>
          </a:p>
          <a:p>
            <a:pPr hangingPunct="0"/>
            <a:r>
              <a:rPr lang="de-DE" dirty="0" smtClean="0"/>
              <a:t>Gewährleistung der Würde jedes Menschen, wie es der Kultur reflexionsfähiger Wesen </a:t>
            </a:r>
            <a:r>
              <a:rPr lang="de-DE" dirty="0" err="1" smtClean="0"/>
              <a:t>angemes-sen</a:t>
            </a:r>
            <a:r>
              <a:rPr lang="de-DE" dirty="0" smtClean="0"/>
              <a:t> ist,</a:t>
            </a:r>
          </a:p>
          <a:p>
            <a:pPr hangingPunct="0"/>
            <a:r>
              <a:rPr lang="de-DE" dirty="0" smtClean="0"/>
              <a:t>Bewahrung ihrer Anschlussfähigkeit.</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41</a:t>
            </a:fld>
            <a:endParaRPr lang="de-D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a:xfrm>
            <a:off x="457200" y="1196752"/>
            <a:ext cx="8229600" cy="4929411"/>
          </a:xfrm>
        </p:spPr>
        <p:txBody>
          <a:bodyPr>
            <a:normAutofit fontScale="32500" lnSpcReduction="20000"/>
          </a:bodyPr>
          <a:lstStyle/>
          <a:p>
            <a:pPr hangingPunct="0">
              <a:buNone/>
            </a:pPr>
            <a:r>
              <a:rPr lang="de-DE" i="1" dirty="0" smtClean="0"/>
              <a:t>                                                                                          </a:t>
            </a:r>
            <a:r>
              <a:rPr lang="de-DE" sz="8600" b="1" dirty="0" smtClean="0"/>
              <a:t>Die neue Präambel</a:t>
            </a:r>
          </a:p>
          <a:p>
            <a:pPr hangingPunct="0">
              <a:buNone/>
            </a:pPr>
            <a:endParaRPr lang="de-DE" i="1" dirty="0" smtClean="0"/>
          </a:p>
          <a:p>
            <a:pPr hangingPunct="0">
              <a:buNone/>
            </a:pPr>
            <a:r>
              <a:rPr lang="de-DE" sz="5500" i="1" dirty="0" smtClean="0"/>
              <a:t>Im Wissen um den Nutzen aller in der gemeinschaftlichen Schöpfung aus den Ressourcen der Natur für die Existenz und mit dem unverbrüchlichen Willen zur Wahrung der Würde eines jeden durch wechselseitigen vertrauensvollen Respekt schließen die Bürger Deutschlands diesen Gesellschaftsvertrag.</a:t>
            </a:r>
            <a:endParaRPr lang="de-DE" sz="5500" dirty="0" smtClean="0"/>
          </a:p>
          <a:p>
            <a:pPr hangingPunct="0">
              <a:buNone/>
            </a:pPr>
            <a:r>
              <a:rPr lang="de-DE" sz="5500" i="1" dirty="0" smtClean="0"/>
              <a:t> </a:t>
            </a:r>
            <a:endParaRPr lang="de-DE" sz="5500" dirty="0" smtClean="0"/>
          </a:p>
          <a:p>
            <a:pPr hangingPunct="0">
              <a:buNone/>
            </a:pPr>
            <a:r>
              <a:rPr lang="de-DE" sz="5500" i="1" dirty="0" smtClean="0"/>
              <a:t>Er bestimmt den Wesenskern der Gesellschaft und des Staates in den grundlegenden funktionalen und normativen Elementen als ein Selbstideal, im Bewusstsein der steten Herausforderung, die Balancen zwischen allgemeinen Anliegen und individuellen Interessen zu wahren sowie nichtlegitime Machtausübung zu verhindern.</a:t>
            </a:r>
            <a:endParaRPr lang="de-DE" sz="5500" dirty="0" smtClean="0"/>
          </a:p>
          <a:p>
            <a:pPr hangingPunct="0">
              <a:buNone/>
            </a:pPr>
            <a:r>
              <a:rPr lang="de-DE" sz="5500" i="1" dirty="0" smtClean="0"/>
              <a:t> </a:t>
            </a:r>
            <a:endParaRPr lang="de-DE" sz="5500" dirty="0" smtClean="0"/>
          </a:p>
          <a:p>
            <a:pPr hangingPunct="0">
              <a:buNone/>
            </a:pPr>
            <a:r>
              <a:rPr lang="de-DE" sz="5500" i="1" dirty="0" smtClean="0"/>
              <a:t>Darin soll er gleichermaßen der Not nachhaltigen Handelns, dem Anliegen eines erfüllten Lebens auf der Grundlage des Selbsterhalts und dem Streben nach Fortentwicklung entsprechen.</a:t>
            </a:r>
            <a:endParaRPr lang="de-DE" sz="5500" dirty="0" smtClean="0"/>
          </a:p>
          <a:p>
            <a:pPr hangingPunct="0">
              <a:buNone/>
            </a:pPr>
            <a:r>
              <a:rPr lang="de-DE" sz="5500" i="1" dirty="0" smtClean="0"/>
              <a:t> </a:t>
            </a:r>
            <a:endParaRPr lang="de-DE" sz="5500" dirty="0" smtClean="0"/>
          </a:p>
          <a:p>
            <a:pPr hangingPunct="0">
              <a:buNone/>
            </a:pPr>
            <a:r>
              <a:rPr lang="de-DE" sz="5500" i="1" dirty="0" smtClean="0"/>
              <a:t>Diese Grundsätze sind als legitime Sinnstiftung souveräner Bürger unmittelbar verpflichtend und können nicht durch Rechtsinstitute oder sonstige Mittel eingeschränkt oder aufgehoben werden.</a:t>
            </a:r>
            <a:endParaRPr lang="de-DE" sz="5500" dirty="0" smtClean="0"/>
          </a:p>
          <a:p>
            <a:pPr>
              <a:buNone/>
            </a:pPr>
            <a:endParaRPr lang="de-DE" sz="5500"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42</a:t>
            </a:fld>
            <a:endParaRPr lang="de-DE"/>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smtClean="0"/>
              <a:t>29.01.2015</a:t>
            </a:r>
            <a:endParaRPr lang="de-DE"/>
          </a:p>
        </p:txBody>
      </p:sp>
      <p:sp>
        <p:nvSpPr>
          <p:cNvPr id="3" name="Fußzeilenplatzhalter 2"/>
          <p:cNvSpPr>
            <a:spLocks noGrp="1"/>
          </p:cNvSpPr>
          <p:nvPr>
            <p:ph type="ftr" sz="quarter" idx="11"/>
          </p:nvPr>
        </p:nvSpPr>
        <p:spPr/>
        <p:txBody>
          <a:bodyPr/>
          <a:lstStyle/>
          <a:p>
            <a:r>
              <a:rPr lang="de-DE" smtClean="0"/>
              <a:t>Reinhard Stransfeld</a:t>
            </a:r>
            <a:endParaRPr lang="de-DE"/>
          </a:p>
        </p:txBody>
      </p:sp>
      <p:sp>
        <p:nvSpPr>
          <p:cNvPr id="4" name="Foliennummernplatzhalter 3"/>
          <p:cNvSpPr>
            <a:spLocks noGrp="1"/>
          </p:cNvSpPr>
          <p:nvPr>
            <p:ph type="sldNum" sz="quarter" idx="12"/>
          </p:nvPr>
        </p:nvSpPr>
        <p:spPr/>
        <p:txBody>
          <a:bodyPr/>
          <a:lstStyle/>
          <a:p>
            <a:fld id="{5BC730E6-BD3F-4788-A278-7F1DED4E9C5D}" type="slidenum">
              <a:rPr lang="de-DE" smtClean="0"/>
              <a:pPr/>
              <a:t>43</a:t>
            </a:fld>
            <a:endParaRPr lang="de-DE"/>
          </a:p>
        </p:txBody>
      </p:sp>
      <p:pic>
        <p:nvPicPr>
          <p:cNvPr id="5" name="Grafik 4"/>
          <p:cNvPicPr/>
          <p:nvPr/>
        </p:nvPicPr>
        <p:blipFill>
          <a:blip r:embed="rId2" cstate="print"/>
          <a:srcRect/>
          <a:stretch>
            <a:fillRect/>
          </a:stretch>
        </p:blipFill>
        <p:spPr bwMode="auto">
          <a:xfrm>
            <a:off x="899592" y="404664"/>
            <a:ext cx="7344816" cy="5832648"/>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hangingPunct="0"/>
            <a:r>
              <a:rPr lang="de-DE" dirty="0" smtClean="0"/>
              <a:t>zur neuen Gesellschaft </a:t>
            </a:r>
            <a:r>
              <a:rPr lang="de-DE" smtClean="0"/>
              <a:t>unter </a:t>
            </a:r>
            <a:r>
              <a:rPr lang="de-DE" b="1" smtClean="0">
                <a:hlinkClick r:id="rId2"/>
              </a:rPr>
              <a:t>http://regionaler-aufbruch.de</a:t>
            </a:r>
            <a:r>
              <a:rPr lang="de-DE" b="1" smtClean="0"/>
              <a:t>  </a:t>
            </a:r>
            <a:r>
              <a:rPr lang="de-DE" b="1" dirty="0" smtClean="0"/>
              <a:t>/ Informieren / </a:t>
            </a:r>
            <a:r>
              <a:rPr lang="de-DE" dirty="0" smtClean="0"/>
              <a:t>Schriften aus dem Regionalen Aufbruch</a:t>
            </a:r>
            <a:r>
              <a:rPr lang="de-DE" b="1" dirty="0" smtClean="0"/>
              <a:t>   /  </a:t>
            </a:r>
            <a:r>
              <a:rPr lang="de-DE" dirty="0" smtClean="0"/>
              <a:t>10.</a:t>
            </a:r>
            <a:r>
              <a:rPr lang="de-DE" u="sng" dirty="0" smtClean="0">
                <a:hlinkClick r:id="rId3"/>
              </a:rPr>
              <a:t>Die neue Humangesellschaft </a:t>
            </a:r>
            <a:r>
              <a:rPr lang="de-DE" dirty="0" smtClean="0"/>
              <a:t>(RS03-07)</a:t>
            </a:r>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44</a:t>
            </a:fld>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lstStyle/>
          <a:p>
            <a:endParaRPr lang="de-DE" dirty="0" smtClean="0"/>
          </a:p>
          <a:p>
            <a:endParaRPr lang="de-DE" dirty="0" smtClean="0"/>
          </a:p>
          <a:p>
            <a:pPr>
              <a:buNone/>
            </a:pPr>
            <a:r>
              <a:rPr lang="de-DE" dirty="0" smtClean="0"/>
              <a:t>  </a:t>
            </a:r>
            <a:r>
              <a:rPr lang="de-DE" i="1" dirty="0" smtClean="0"/>
              <a:t>Komplexität ist das Maß der Indirektheit</a:t>
            </a:r>
          </a:p>
          <a:p>
            <a:pPr>
              <a:buNone/>
            </a:pPr>
            <a:r>
              <a:rPr lang="de-DE" sz="2400" dirty="0" smtClean="0"/>
              <a:t>   (Niklas Luhmann)</a:t>
            </a:r>
            <a:endParaRPr lang="de-DE" sz="2400"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5</a:t>
            </a:fld>
            <a:endParaRPr lang="de-DE"/>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lnSpcReduction="10000"/>
          </a:bodyPr>
          <a:lstStyle/>
          <a:p>
            <a:pPr hangingPunct="0">
              <a:buNone/>
            </a:pPr>
            <a:r>
              <a:rPr lang="de-DE" dirty="0" smtClean="0"/>
              <a:t>    </a:t>
            </a:r>
            <a:r>
              <a:rPr lang="de-DE" b="1" dirty="0" smtClean="0"/>
              <a:t>Das Problem: </a:t>
            </a:r>
          </a:p>
          <a:p>
            <a:pPr hangingPunct="0">
              <a:buNone/>
            </a:pPr>
            <a:r>
              <a:rPr lang="de-DE" dirty="0" smtClean="0"/>
              <a:t>    </a:t>
            </a:r>
            <a:r>
              <a:rPr lang="de-DE" i="1" dirty="0" smtClean="0"/>
              <a:t>Macht und Größe sind letztlich Frucht von Ausbeutung und unredlichem Gebaren. Und dieses Gebaren entspringt wiederum der Größe. </a:t>
            </a:r>
            <a:r>
              <a:rPr lang="de-DE" sz="2000" dirty="0" smtClean="0"/>
              <a:t>(Bernhard Mandeville)</a:t>
            </a:r>
          </a:p>
          <a:p>
            <a:pPr hangingPunct="0">
              <a:buNone/>
            </a:pPr>
            <a:endParaRPr lang="de-DE" u="sng" dirty="0" smtClean="0"/>
          </a:p>
          <a:p>
            <a:pPr hangingPunct="0">
              <a:buNone/>
            </a:pPr>
            <a:r>
              <a:rPr lang="de-DE" dirty="0" smtClean="0"/>
              <a:t>    </a:t>
            </a:r>
            <a:r>
              <a:rPr lang="de-DE" b="1" dirty="0" smtClean="0"/>
              <a:t>Eine Antwort:</a:t>
            </a:r>
          </a:p>
          <a:p>
            <a:pPr hangingPunct="0">
              <a:buNone/>
            </a:pPr>
            <a:r>
              <a:rPr lang="de-DE" dirty="0" smtClean="0"/>
              <a:t>    Verringerung der Risiken durch Reduktion von Komplexität und durch Entkopplung.</a:t>
            </a:r>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6</a:t>
            </a:fld>
            <a:endParaRPr lang="de-D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normAutofit/>
          </a:bodyPr>
          <a:lstStyle/>
          <a:p>
            <a:pPr algn="ctr" hangingPunct="0">
              <a:buNone/>
            </a:pPr>
            <a:r>
              <a:rPr lang="de-DE" b="1" dirty="0" smtClean="0"/>
              <a:t>Dominanz der Technik</a:t>
            </a:r>
            <a:endParaRPr lang="de-DE" dirty="0" smtClean="0"/>
          </a:p>
          <a:p>
            <a:pPr hangingPunct="0">
              <a:spcBef>
                <a:spcPts val="0"/>
              </a:spcBef>
              <a:buNone/>
            </a:pPr>
            <a:r>
              <a:rPr lang="de-DE" sz="2400" dirty="0" smtClean="0"/>
              <a:t>     </a:t>
            </a:r>
          </a:p>
          <a:p>
            <a:pPr hangingPunct="0">
              <a:spcBef>
                <a:spcPts val="0"/>
              </a:spcBef>
              <a:buNone/>
            </a:pPr>
            <a:r>
              <a:rPr lang="de-DE" sz="2400" dirty="0" smtClean="0"/>
              <a:t>     </a:t>
            </a:r>
            <a:r>
              <a:rPr lang="de-DE" sz="2400" i="1" dirty="0" smtClean="0"/>
              <a:t>Nicht nur wenn Technik böswillig, d.h. für böse Zwecke,</a:t>
            </a:r>
          </a:p>
          <a:p>
            <a:pPr hangingPunct="0">
              <a:spcBef>
                <a:spcPts val="0"/>
              </a:spcBef>
              <a:buNone/>
            </a:pPr>
            <a:r>
              <a:rPr lang="de-DE" sz="2400" i="1" dirty="0" smtClean="0"/>
              <a:t>     </a:t>
            </a:r>
            <a:r>
              <a:rPr lang="de-DE" sz="2400" i="1" dirty="0" err="1" smtClean="0"/>
              <a:t>mißbraucht</a:t>
            </a:r>
            <a:r>
              <a:rPr lang="de-DE" sz="2400" i="1" dirty="0" smtClean="0"/>
              <a:t> wird, sondern selbst wenn sie gutwillig für ihre      eigentlichen und höchst legitimen Zwecke eingesetzt wird,</a:t>
            </a:r>
          </a:p>
          <a:p>
            <a:pPr hangingPunct="0">
              <a:spcBef>
                <a:spcPts val="0"/>
              </a:spcBef>
              <a:buNone/>
            </a:pPr>
            <a:r>
              <a:rPr lang="de-DE" sz="2400" i="1" dirty="0" smtClean="0"/>
              <a:t>     hat sie eine bedrohliche Seite an sich, die langfristig das</a:t>
            </a:r>
          </a:p>
          <a:p>
            <a:pPr hangingPunct="0">
              <a:spcBef>
                <a:spcPts val="0"/>
              </a:spcBef>
              <a:buNone/>
            </a:pPr>
            <a:r>
              <a:rPr lang="de-DE" sz="2400" i="1" dirty="0" smtClean="0"/>
              <a:t>     letzte Wort haben könnte.</a:t>
            </a:r>
            <a:r>
              <a:rPr lang="de-DE" sz="2800" i="1" dirty="0" smtClean="0"/>
              <a:t> </a:t>
            </a:r>
          </a:p>
          <a:p>
            <a:pPr hangingPunct="0">
              <a:spcBef>
                <a:spcPts val="0"/>
              </a:spcBef>
              <a:buNone/>
            </a:pPr>
            <a:r>
              <a:rPr lang="de-DE" sz="2800" i="1" dirty="0" smtClean="0"/>
              <a:t>    </a:t>
            </a:r>
            <a:r>
              <a:rPr lang="de-DE" sz="2000" dirty="0" smtClean="0"/>
              <a:t>[Hans Jonas, Das Prinzip Verantwortung, 1987, 82)</a:t>
            </a:r>
            <a:endParaRPr lang="de-DE" sz="2800" dirty="0" smtClean="0"/>
          </a:p>
          <a:p>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7</a:t>
            </a:fld>
            <a:endParaRPr lang="de-DE"/>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8</a:t>
            </a:fld>
            <a:endParaRPr lang="de-DE"/>
          </a:p>
        </p:txBody>
      </p:sp>
      <p:pic>
        <p:nvPicPr>
          <p:cNvPr id="7" name="rg_hi" descr="https://encrypted-tbn3.gstatic.com/images?q=tbn:ANd9GcQGCQF965-aXPnoX55s3esngsGkbspFwfFE7GHTEEtJk-aydwcKBQ">
            <a:hlinkClick r:id="rId2"/>
          </p:cNvPr>
          <p:cNvPicPr>
            <a:picLocks noGrp="1"/>
          </p:cNvPicPr>
          <p:nvPr>
            <p:ph idx="1"/>
          </p:nvPr>
        </p:nvPicPr>
        <p:blipFill>
          <a:blip r:embed="rId3" cstate="print"/>
          <a:srcRect/>
          <a:stretch>
            <a:fillRect/>
          </a:stretch>
        </p:blipFill>
        <p:spPr bwMode="auto">
          <a:xfrm>
            <a:off x="2267744" y="1340768"/>
            <a:ext cx="4248472" cy="35283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IN SCHLECHTER VERFASSUNG</a:t>
            </a:r>
            <a:endParaRPr lang="de-DE" dirty="0"/>
          </a:p>
        </p:txBody>
      </p:sp>
      <p:sp>
        <p:nvSpPr>
          <p:cNvPr id="3" name="Inhaltsplatzhalter 2"/>
          <p:cNvSpPr>
            <a:spLocks noGrp="1"/>
          </p:cNvSpPr>
          <p:nvPr>
            <p:ph idx="1"/>
          </p:nvPr>
        </p:nvSpPr>
        <p:spPr/>
        <p:txBody>
          <a:bodyPr/>
          <a:lstStyle/>
          <a:p>
            <a:pPr>
              <a:buNone/>
            </a:pPr>
            <a:r>
              <a:rPr lang="de-DE" dirty="0" smtClean="0"/>
              <a:t/>
            </a:r>
            <a:br>
              <a:rPr lang="de-DE" dirty="0" smtClean="0"/>
            </a:br>
            <a:endParaRPr lang="de-DE" dirty="0"/>
          </a:p>
        </p:txBody>
      </p:sp>
      <p:sp>
        <p:nvSpPr>
          <p:cNvPr id="4" name="Datumsplatzhalter 3"/>
          <p:cNvSpPr>
            <a:spLocks noGrp="1"/>
          </p:cNvSpPr>
          <p:nvPr>
            <p:ph type="dt" sz="half" idx="10"/>
          </p:nvPr>
        </p:nvSpPr>
        <p:spPr/>
        <p:txBody>
          <a:bodyPr/>
          <a:lstStyle/>
          <a:p>
            <a:r>
              <a:rPr lang="de-DE" smtClean="0"/>
              <a:t>29.01.2015</a:t>
            </a:r>
            <a:endParaRPr lang="de-DE"/>
          </a:p>
        </p:txBody>
      </p:sp>
      <p:sp>
        <p:nvSpPr>
          <p:cNvPr id="5" name="Fußzeilenplatzhalter 4"/>
          <p:cNvSpPr>
            <a:spLocks noGrp="1"/>
          </p:cNvSpPr>
          <p:nvPr>
            <p:ph type="ftr" sz="quarter" idx="11"/>
          </p:nvPr>
        </p:nvSpPr>
        <p:spPr/>
        <p:txBody>
          <a:bodyPr/>
          <a:lstStyle/>
          <a:p>
            <a:r>
              <a:rPr lang="de-DE" smtClean="0"/>
              <a:t>Reinhard Stransfeld</a:t>
            </a:r>
            <a:endParaRPr lang="de-DE"/>
          </a:p>
        </p:txBody>
      </p:sp>
      <p:sp>
        <p:nvSpPr>
          <p:cNvPr id="6" name="Foliennummernplatzhalter 5"/>
          <p:cNvSpPr>
            <a:spLocks noGrp="1"/>
          </p:cNvSpPr>
          <p:nvPr>
            <p:ph type="sldNum" sz="quarter" idx="12"/>
          </p:nvPr>
        </p:nvSpPr>
        <p:spPr/>
        <p:txBody>
          <a:bodyPr/>
          <a:lstStyle/>
          <a:p>
            <a:fld id="{5BC730E6-BD3F-4788-A278-7F1DED4E9C5D}" type="slidenum">
              <a:rPr lang="de-DE" smtClean="0"/>
              <a:pPr/>
              <a:t>9</a:t>
            </a:fld>
            <a:endParaRPr lang="de-DE"/>
          </a:p>
        </p:txBody>
      </p:sp>
      <p:graphicFrame>
        <p:nvGraphicFramePr>
          <p:cNvPr id="1026" name="Object 2"/>
          <p:cNvGraphicFramePr>
            <a:graphicFrameLocks noChangeAspect="1"/>
          </p:cNvGraphicFramePr>
          <p:nvPr/>
        </p:nvGraphicFramePr>
        <p:xfrm>
          <a:off x="683568" y="1196752"/>
          <a:ext cx="7942248" cy="4528726"/>
        </p:xfrm>
        <a:graphic>
          <a:graphicData uri="http://schemas.openxmlformats.org/presentationml/2006/ole">
            <p:oleObj spid="_x0000_s1026" name="Picture" r:id="rId3" imgW="5760720" imgH="2377440" progId="Word.Picture.8">
              <p:embed/>
            </p:oleObj>
          </a:graphicData>
        </a:graphic>
      </p:graphicFrame>
      <p:sp>
        <p:nvSpPr>
          <p:cNvPr id="8" name="Textfeld 7"/>
          <p:cNvSpPr txBox="1"/>
          <p:nvPr/>
        </p:nvSpPr>
        <p:spPr>
          <a:xfrm>
            <a:off x="4139952" y="1484784"/>
            <a:ext cx="2448272" cy="461665"/>
          </a:xfrm>
          <a:prstGeom prst="rect">
            <a:avLst/>
          </a:prstGeom>
          <a:noFill/>
        </p:spPr>
        <p:txBody>
          <a:bodyPr wrap="square" rtlCol="0">
            <a:spAutoFit/>
          </a:bodyPr>
          <a:lstStyle/>
          <a:p>
            <a:r>
              <a:rPr lang="de-DE" sz="2400" dirty="0" smtClean="0"/>
              <a:t>IQ-Verteilung</a:t>
            </a:r>
            <a:endParaRPr lang="de-DE"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2520</Words>
  <Application>Microsoft Office PowerPoint</Application>
  <PresentationFormat>Bildschirmpräsentation (4:3)</PresentationFormat>
  <Paragraphs>358</Paragraphs>
  <Slides>44</Slides>
  <Notes>1</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44</vt:i4>
      </vt:variant>
    </vt:vector>
  </HeadingPairs>
  <TitlesOfParts>
    <vt:vector size="46" baseType="lpstr">
      <vt:lpstr>Larissa-Design</vt:lpstr>
      <vt:lpstr>Picture</vt:lpstr>
      <vt:lpstr>IN SCHLECHTER VERFASSUNG und was geschehen müsste</vt:lpstr>
      <vt:lpstr>IN SCHLECHTER VERFASSUNG </vt:lpstr>
      <vt:lpstr>IN SCHLECHTER VERFASSUNG </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Folie 27</vt:lpstr>
      <vt:lpstr>IN SCHLECHTER VERFASSUNG</vt:lpstr>
      <vt:lpstr>IN SCHLECHTER VERFASSUNG</vt:lpstr>
      <vt:lpstr>IN SCHLECHTER VERFASSUNG</vt:lpstr>
      <vt:lpstr>IN SCHLECHTER VERFASSUNG</vt:lpstr>
      <vt:lpstr>IN SCHLECHTER VERFASSUNG</vt:lpstr>
      <vt:lpstr>Folie 33</vt:lpstr>
      <vt:lpstr>IN SCHLECHTER VERFASSUNG</vt:lpstr>
      <vt:lpstr>IN SCHLECHTER VERFASSUNG</vt:lpstr>
      <vt:lpstr>IN SCHLECHTER VERFASSUNG</vt:lpstr>
      <vt:lpstr>IN SCHLECHTER VERFASSUNG</vt:lpstr>
      <vt:lpstr>IN SCHLECHTER VERFASSUNG</vt:lpstr>
      <vt:lpstr>IN SCHLECHTER VERFASSUNG</vt:lpstr>
      <vt:lpstr>IN SCHLECHTER VERFASSUNG</vt:lpstr>
      <vt:lpstr>Folie 41</vt:lpstr>
      <vt:lpstr>IN SCHLECHTER VERFASSUNG</vt:lpstr>
      <vt:lpstr>Folie 43</vt:lpstr>
      <vt:lpstr>Folie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SCHLECHTER VERFASSUNG und was geschehen müsste</dc:title>
  <dc:creator>rstransfeld</dc:creator>
  <cp:lastModifiedBy>rstransfeld</cp:lastModifiedBy>
  <cp:revision>30</cp:revision>
  <dcterms:created xsi:type="dcterms:W3CDTF">2015-01-15T16:32:46Z</dcterms:created>
  <dcterms:modified xsi:type="dcterms:W3CDTF">2015-01-30T13:36:41Z</dcterms:modified>
</cp:coreProperties>
</file>