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92D21-F262-439B-BB4C-2530A1B58E15}" type="datetimeFigureOut">
              <a:rPr lang="de-DE" smtClean="0"/>
              <a:t>26.02.2015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6EF73-8AB6-4961-8061-E0085302E0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45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body"/>
          </p:nvPr>
        </p:nvSpPr>
        <p:spPr>
          <a:xfrm>
            <a:off x="685638" y="4343266"/>
            <a:ext cx="5485825" cy="411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3884553" y="8685207"/>
            <a:ext cx="2971096" cy="456384"/>
          </a:xfrm>
          <a:prstGeom prst="rect">
            <a:avLst/>
          </a:prstGeom>
          <a:noFill/>
        </p:spPr>
        <p:txBody>
          <a:bodyPr lIns="90000" tIns="45000" rIns="90000" bIns="45000" anchor="b"/>
          <a:lstStyle/>
          <a:p>
            <a:pPr algn="r"/>
            <a:fld id="{B4D50E7B-48AD-4DD2-B6CB-021C9A8E90FD}" type="slidenum">
              <a:rPr lang="de-DE" sz="1200">
                <a:solidFill>
                  <a:srgbClr val="000000"/>
                </a:solidFill>
              </a:rPr>
              <a:pPr algn="r"/>
              <a:t>1</a:t>
            </a:fld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30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966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71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5" name="Grafik 34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080" cy="1896840"/>
          </a:xfrm>
          <a:prstGeom prst="rect">
            <a:avLst/>
          </a:prstGeom>
        </p:spPr>
      </p:pic>
      <p:pic>
        <p:nvPicPr>
          <p:cNvPr id="36" name="Grafik 35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080" cy="189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5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12172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660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820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41287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70230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858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156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99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19320" y="1066680"/>
            <a:ext cx="7509600" cy="380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/>
              <a:t>Click to edit the title text format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de-DE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de-DE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de-DE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de-DE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de-DE"/>
              <a:t>Seventh Outline Level</a:t>
            </a:r>
            <a:endParaRPr/>
          </a:p>
        </p:txBody>
      </p:sp>
      <p:pic>
        <p:nvPicPr>
          <p:cNvPr id="2" name="Grafik 1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3640" cy="97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38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eldhahn-zu.de/wissen-ist-macht/download-pdf/ghz-cp_steuerverweigerungen-in-der-geschicht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ldhahn-zu.d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3640" y="1556640"/>
            <a:ext cx="7771680" cy="194364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/>
            <a:endParaRPr dirty="0">
              <a:solidFill>
                <a:prstClr val="black"/>
              </a:solidFill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1403640" y="4437000"/>
            <a:ext cx="6400080" cy="22316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/>
            <a:r>
              <a:rPr lang="de-DE" sz="2000" dirty="0">
                <a:solidFill>
                  <a:srgbClr val="000000"/>
                </a:solidFill>
              </a:rPr>
              <a:t>Vortrag </a:t>
            </a:r>
            <a:endParaRPr dirty="0">
              <a:solidFill>
                <a:prstClr val="black"/>
              </a:solidFill>
            </a:endParaRPr>
          </a:p>
          <a:p>
            <a:pPr algn="ctr"/>
            <a:endParaRPr dirty="0">
              <a:solidFill>
                <a:prstClr val="black"/>
              </a:solidFill>
            </a:endParaRPr>
          </a:p>
          <a:p>
            <a:pPr algn="ctr"/>
            <a:r>
              <a:rPr lang="de-DE" sz="2000" dirty="0">
                <a:solidFill>
                  <a:srgbClr val="000000"/>
                </a:solidFill>
              </a:rPr>
              <a:t>Rechtsanwalt Hans Scharpf, LL.M.</a:t>
            </a:r>
            <a:endParaRPr dirty="0">
              <a:solidFill>
                <a:prstClr val="black"/>
              </a:solidFill>
            </a:endParaRPr>
          </a:p>
          <a:p>
            <a:pPr algn="ctr"/>
            <a:r>
              <a:rPr lang="de-DE" sz="2000" dirty="0">
                <a:solidFill>
                  <a:srgbClr val="000000"/>
                </a:solidFill>
              </a:rPr>
              <a:t>Frankfurt am Main</a:t>
            </a:r>
            <a:endParaRPr dirty="0">
              <a:solidFill>
                <a:prstClr val="black"/>
              </a:solidFill>
            </a:endParaRPr>
          </a:p>
          <a:p>
            <a:pPr algn="ctr"/>
            <a:endParaRPr dirty="0">
              <a:solidFill>
                <a:prstClr val="black"/>
              </a:solidFill>
            </a:endParaRPr>
          </a:p>
          <a:p>
            <a:pPr algn="ctr"/>
            <a:r>
              <a:rPr lang="de-DE" sz="1400" dirty="0" smtClean="0">
                <a:solidFill>
                  <a:srgbClr val="000000"/>
                </a:solidFill>
              </a:rPr>
              <a:t>Febr. 2015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240" cy="1145160"/>
          </a:xfrm>
        </p:spPr>
        <p:txBody>
          <a:bodyPr/>
          <a:lstStyle/>
          <a:p>
            <a:pPr algn="ctr"/>
            <a:r>
              <a:rPr lang="de-DE" sz="2800" b="1" dirty="0" smtClean="0"/>
              <a:t>Widerstandsrecht in der Praxis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0158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240" cy="1008112"/>
          </a:xfrm>
        </p:spPr>
        <p:txBody>
          <a:bodyPr/>
          <a:lstStyle/>
          <a:p>
            <a:pPr algn="ctr"/>
            <a:r>
              <a:rPr lang="de-DE" sz="2800" b="1" dirty="0" smtClean="0"/>
              <a:t>Übersicht</a:t>
            </a:r>
            <a:endParaRPr lang="de-DE" sz="28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467544" y="836712"/>
            <a:ext cx="8280920" cy="5675680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pPr marL="400050" indent="-400050">
              <a:buAutoNum type="romanUcPeriod"/>
            </a:pPr>
            <a:r>
              <a:rPr lang="de-DE" b="1" dirty="0" smtClean="0"/>
              <a:t>Einführung</a:t>
            </a:r>
          </a:p>
          <a:p>
            <a:pPr marL="400050" indent="-400050">
              <a:buAutoNum type="romanUcPeriod"/>
            </a:pPr>
            <a:endParaRPr lang="de-DE" b="1" dirty="0" smtClean="0"/>
          </a:p>
          <a:p>
            <a:pPr marL="400050" indent="-400050">
              <a:buAutoNum type="romanUcPeriod"/>
            </a:pPr>
            <a:endParaRPr lang="de-DE" b="1" dirty="0"/>
          </a:p>
          <a:p>
            <a:pPr marL="400050" indent="-400050">
              <a:buAutoNum type="romanUcPeriod"/>
            </a:pPr>
            <a:r>
              <a:rPr lang="de-DE" b="1" dirty="0" smtClean="0"/>
              <a:t>Begründung des Widerstands gemäß Art 20 IV GG</a:t>
            </a:r>
          </a:p>
          <a:p>
            <a:pPr marL="400050" indent="-400050">
              <a:buAutoNum type="romanUcPeriod"/>
            </a:pPr>
            <a:endParaRPr lang="de-DE" b="1" dirty="0"/>
          </a:p>
          <a:p>
            <a:pPr marL="400050" indent="-400050">
              <a:buAutoNum type="romanUcPeriod"/>
            </a:pPr>
            <a:endParaRPr lang="de-DE" b="1" dirty="0" smtClean="0"/>
          </a:p>
          <a:p>
            <a:pPr marL="400050" indent="-400050">
              <a:buAutoNum type="romanUcPeriod"/>
            </a:pPr>
            <a:r>
              <a:rPr lang="de-DE" b="1" dirty="0" smtClean="0"/>
              <a:t>Reaktion der Finanzgerichtsbarkeit – Entzug des gesetzlichen Richters</a:t>
            </a:r>
          </a:p>
          <a:p>
            <a:pPr marL="400050" indent="-400050">
              <a:buAutoNum type="romanUcPeriod"/>
            </a:pPr>
            <a:endParaRPr lang="de-DE" b="1" dirty="0"/>
          </a:p>
          <a:p>
            <a:pPr marL="400050" indent="-400050">
              <a:buAutoNum type="romanUcPeriod"/>
            </a:pPr>
            <a:endParaRPr lang="de-DE" b="1" dirty="0" smtClean="0"/>
          </a:p>
          <a:p>
            <a:pPr marL="400050" indent="-400050">
              <a:buAutoNum type="romanUcPeriod"/>
            </a:pPr>
            <a:r>
              <a:rPr lang="de-DE" b="1" dirty="0" smtClean="0"/>
              <a:t>Fazit – Forderung nach einem Bürgergericht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04282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240" cy="1080120"/>
          </a:xfrm>
        </p:spPr>
        <p:txBody>
          <a:bodyPr/>
          <a:lstStyle/>
          <a:p>
            <a:r>
              <a:rPr lang="de-DE" sz="2800" b="1" dirty="0" smtClean="0"/>
              <a:t>Geschichte</a:t>
            </a:r>
            <a:r>
              <a:rPr lang="de-DE" b="1" dirty="0" smtClean="0"/>
              <a:t> </a:t>
            </a:r>
            <a:r>
              <a:rPr lang="de-DE" sz="2800" b="1" dirty="0" smtClean="0"/>
              <a:t>und Funktion des Widerstandsrechts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457200" y="836712"/>
            <a:ext cx="8229240" cy="5616624"/>
          </a:xfrm>
        </p:spPr>
        <p:txBody>
          <a:bodyPr/>
          <a:lstStyle/>
          <a:p>
            <a:endParaRPr lang="de-DE" dirty="0" smtClean="0"/>
          </a:p>
          <a:p>
            <a:r>
              <a:rPr lang="de-DE" b="1" dirty="0" smtClean="0"/>
              <a:t>„</a:t>
            </a:r>
            <a:r>
              <a:rPr lang="de-DE" b="1" dirty="0" smtClean="0"/>
              <a:t>Das Widerstandsrecht gegen den pflichtvergessenen Herrscher war seit </a:t>
            </a:r>
          </a:p>
          <a:p>
            <a:r>
              <a:rPr lang="de-DE" b="1" dirty="0"/>
              <a:t> </a:t>
            </a:r>
            <a:r>
              <a:rPr lang="de-DE" b="1" dirty="0" smtClean="0"/>
              <a:t>der Antike anerkannt …“</a:t>
            </a:r>
          </a:p>
          <a:p>
            <a:endParaRPr lang="de-DE" b="1" dirty="0"/>
          </a:p>
          <a:p>
            <a:endParaRPr lang="de-DE" b="1" dirty="0" smtClean="0"/>
          </a:p>
          <a:p>
            <a:r>
              <a:rPr lang="de-DE" b="1" dirty="0" smtClean="0"/>
              <a:t>Der Steuerstreik ist das geschichtlich wirksamste Mittel zum Abbau von </a:t>
            </a:r>
          </a:p>
          <a:p>
            <a:r>
              <a:rPr lang="de-DE" b="1" dirty="0" smtClean="0"/>
              <a:t>ausbeuterischen Herrschaftsstrukturen:</a:t>
            </a:r>
          </a:p>
          <a:p>
            <a:endParaRPr lang="de-DE" b="1" dirty="0"/>
          </a:p>
          <a:p>
            <a:r>
              <a:rPr lang="de-DE" b="1" dirty="0" smtClean="0">
                <a:hlinkClick r:id="rId2"/>
              </a:rPr>
              <a:t>http://geldhahn-zu.de/wissen-ist-macht/</a:t>
            </a:r>
          </a:p>
          <a:p>
            <a:r>
              <a:rPr lang="de-DE" b="1" dirty="0" smtClean="0">
                <a:hlinkClick r:id="rId2"/>
              </a:rPr>
              <a:t>download-</a:t>
            </a:r>
            <a:r>
              <a:rPr lang="de-DE" b="1" dirty="0" err="1" smtClean="0">
                <a:hlinkClick r:id="rId2"/>
              </a:rPr>
              <a:t>pdf</a:t>
            </a:r>
            <a:r>
              <a:rPr lang="de-DE" b="1" dirty="0" smtClean="0">
                <a:hlinkClick r:id="rId2"/>
              </a:rPr>
              <a:t>/</a:t>
            </a:r>
            <a:r>
              <a:rPr lang="de-DE" b="1" dirty="0" err="1" smtClean="0">
                <a:hlinkClick r:id="rId2"/>
              </a:rPr>
              <a:t>ghz</a:t>
            </a:r>
            <a:r>
              <a:rPr lang="de-DE" b="1" dirty="0" smtClean="0">
                <a:hlinkClick r:id="rId2"/>
              </a:rPr>
              <a:t>-</a:t>
            </a:r>
            <a:r>
              <a:rPr lang="de-DE" b="1" dirty="0" err="1" smtClean="0">
                <a:hlinkClick r:id="rId2"/>
              </a:rPr>
              <a:t>cp_steuerverweigerungen</a:t>
            </a:r>
            <a:r>
              <a:rPr lang="de-DE" b="1" dirty="0" smtClean="0">
                <a:hlinkClick r:id="rId2"/>
              </a:rPr>
              <a:t>-in-der-geschichte</a:t>
            </a:r>
            <a:endParaRPr lang="de-DE" b="1" dirty="0" smtClean="0"/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89998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11560" y="889844"/>
            <a:ext cx="842493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/>
              <a:t>Artikel </a:t>
            </a:r>
            <a:r>
              <a:rPr lang="de-DE" sz="2800" b="1" dirty="0" smtClean="0"/>
              <a:t>20</a:t>
            </a:r>
          </a:p>
          <a:p>
            <a:endParaRPr lang="de-DE" sz="2000" b="1" dirty="0"/>
          </a:p>
          <a:p>
            <a:pPr marL="342900" indent="-342900">
              <a:buAutoNum type="arabicParenBoth"/>
            </a:pPr>
            <a:r>
              <a:rPr lang="de-DE" sz="2000" dirty="0" smtClean="0"/>
              <a:t>Die </a:t>
            </a:r>
            <a:r>
              <a:rPr lang="de-DE" sz="2000" dirty="0"/>
              <a:t>Bundesrepublik Deutschland ist ein demokratischer und </a:t>
            </a:r>
            <a:r>
              <a:rPr lang="de-DE" sz="2000" dirty="0" smtClean="0"/>
              <a:t>sozialer Bundesstaat.</a:t>
            </a:r>
          </a:p>
          <a:p>
            <a:pPr marL="342900" indent="-342900">
              <a:buAutoNum type="arabicParenBoth"/>
            </a:pPr>
            <a:endParaRPr lang="de-DE" sz="2000" dirty="0"/>
          </a:p>
          <a:p>
            <a:r>
              <a:rPr lang="de-DE" sz="2000" dirty="0" smtClean="0"/>
              <a:t>(</a:t>
            </a:r>
            <a:r>
              <a:rPr lang="de-DE" sz="2000" dirty="0"/>
              <a:t>2) Alle Staatsgewalt geht vom Volke aus. Sie wird vom Volke in Wahlen </a:t>
            </a:r>
            <a:r>
              <a:rPr lang="de-DE" sz="2000" dirty="0" smtClean="0"/>
              <a:t>und </a:t>
            </a:r>
            <a:r>
              <a:rPr lang="de-DE" sz="2000" dirty="0"/>
              <a:t>Abstimmungen und durch besondere Organe der Gesetzgebung, der vollziehenden Gewalt und der Rechtsprechung ausgeübt</a:t>
            </a:r>
            <a:r>
              <a:rPr lang="de-DE" sz="2000" dirty="0" smtClean="0"/>
              <a:t>.</a:t>
            </a:r>
          </a:p>
          <a:p>
            <a:endParaRPr lang="de-DE" sz="2000" dirty="0"/>
          </a:p>
          <a:p>
            <a:r>
              <a:rPr lang="de-DE" sz="2000" dirty="0"/>
              <a:t>(3) Die Gesetzgebung ist an die verfassungsmäßige Ordnung, die vollziehende Gewalt und die Rechtsprechung sind an Gesetz und Recht gebunden</a:t>
            </a:r>
            <a:r>
              <a:rPr lang="de-DE" sz="2000" dirty="0" smtClean="0"/>
              <a:t>.</a:t>
            </a:r>
          </a:p>
          <a:p>
            <a:endParaRPr lang="de-DE" sz="2000" dirty="0"/>
          </a:p>
          <a:p>
            <a:r>
              <a:rPr lang="de-DE" sz="2000" dirty="0"/>
              <a:t>(4) Gegen jeden, der es unternimmt, diese Ordnung zu beseitigen, haben alle Deutschen das Recht zum Widerstand, wenn andere Abhilfe nicht möglich ist.</a:t>
            </a:r>
          </a:p>
        </p:txBody>
      </p:sp>
    </p:spTree>
    <p:extLst>
      <p:ext uri="{BB962C8B-B14F-4D97-AF65-F5344CB8AC3E}">
        <p14:creationId xmlns:p14="http://schemas.microsoft.com/office/powerpoint/2010/main" val="358141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800" b="1" dirty="0" smtClean="0"/>
              <a:t>Argumentation im Gerichtsverfahren</a:t>
            </a:r>
            <a:endParaRPr lang="de-DE" sz="2800" b="1" dirty="0"/>
          </a:p>
        </p:txBody>
      </p:sp>
      <p:sp>
        <p:nvSpPr>
          <p:cNvPr id="8" name="Untertitel 7"/>
          <p:cNvSpPr>
            <a:spLocks noGrp="1"/>
          </p:cNvSpPr>
          <p:nvPr>
            <p:ph type="subTitle"/>
          </p:nvPr>
        </p:nvSpPr>
        <p:spPr>
          <a:xfrm>
            <a:off x="395536" y="1556792"/>
            <a:ext cx="8229240" cy="3977640"/>
          </a:xfrm>
        </p:spPr>
        <p:txBody>
          <a:bodyPr/>
          <a:lstStyle/>
          <a:p>
            <a:r>
              <a:rPr lang="de-DE" sz="2400" b="1" dirty="0" smtClean="0"/>
              <a:t>Veruntreuung von Steuermitteln zur Bankenrettung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 smtClean="0"/>
          </a:p>
          <a:p>
            <a:r>
              <a:rPr lang="de-DE" sz="2400" b="1" dirty="0" smtClean="0"/>
              <a:t>Kein Rechtsschutz gegen Schäden aus </a:t>
            </a:r>
          </a:p>
          <a:p>
            <a:r>
              <a:rPr lang="de-DE" sz="2400" b="1" dirty="0" smtClean="0"/>
              <a:t>Wirtschaftskriminalität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40441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800" b="1" dirty="0" smtClean="0"/>
              <a:t>Reaktion der Finanzgerichtsbarkeit</a:t>
            </a:r>
            <a:endParaRPr lang="de-DE" sz="28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de-DE" sz="2400" b="1" dirty="0" smtClean="0"/>
              <a:t>Entzug des gesetzlichen Richters</a:t>
            </a:r>
          </a:p>
          <a:p>
            <a:endParaRPr lang="de-DE" sz="2400" b="1" dirty="0"/>
          </a:p>
          <a:p>
            <a:r>
              <a:rPr lang="de-DE" sz="2400" b="1" dirty="0" smtClean="0"/>
              <a:t>Finanzgerichtsbarkeit maßt sich Entscheidungs-</a:t>
            </a:r>
          </a:p>
          <a:p>
            <a:r>
              <a:rPr lang="de-DE" sz="2400" b="1" dirty="0" err="1" smtClean="0"/>
              <a:t>kompetenz</a:t>
            </a:r>
            <a:r>
              <a:rPr lang="de-DE" sz="2400" b="1" dirty="0" smtClean="0"/>
              <a:t> über das Bestehen des Widerstandsrechts</a:t>
            </a:r>
          </a:p>
          <a:p>
            <a:r>
              <a:rPr lang="de-DE" sz="2400" b="1" dirty="0" smtClean="0"/>
              <a:t>an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87260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800" b="1" dirty="0" smtClean="0"/>
              <a:t>Fazit</a:t>
            </a:r>
            <a:endParaRPr lang="de-DE" sz="28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de-DE" sz="2400" b="1" dirty="0" smtClean="0"/>
              <a:t>Über das Bestehen des Widerstandsrecht dürfen nicht </a:t>
            </a:r>
          </a:p>
          <a:p>
            <a:r>
              <a:rPr lang="de-DE" sz="2400" b="1" dirty="0"/>
              <a:t>d</a:t>
            </a:r>
            <a:r>
              <a:rPr lang="de-DE" sz="2400" b="1" dirty="0" smtClean="0"/>
              <a:t>iejenigen entscheiden, gegen die sich der Widerstand</a:t>
            </a:r>
          </a:p>
          <a:p>
            <a:r>
              <a:rPr lang="de-DE" sz="2400" b="1" dirty="0"/>
              <a:t>r</a:t>
            </a:r>
            <a:r>
              <a:rPr lang="de-DE" sz="2400" b="1" dirty="0" smtClean="0"/>
              <a:t>ichtet</a:t>
            </a:r>
          </a:p>
          <a:p>
            <a:endParaRPr lang="de-DE" sz="2400" b="1" dirty="0"/>
          </a:p>
          <a:p>
            <a:r>
              <a:rPr lang="de-DE" sz="2400" b="1" dirty="0" smtClean="0"/>
              <a:t>Es bedarf eines unabhängigen Bürgergerichts, dessen </a:t>
            </a:r>
          </a:p>
          <a:p>
            <a:r>
              <a:rPr lang="de-DE" sz="2400" b="1" dirty="0" smtClean="0"/>
              <a:t>Mitglieder von den Bürgern direkt gewählt werden </a:t>
            </a:r>
          </a:p>
          <a:p>
            <a:r>
              <a:rPr lang="de-DE" sz="2400" b="1" dirty="0" smtClean="0"/>
              <a:t>(Widerstandsgericht).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00171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219320" y="1066680"/>
            <a:ext cx="7509600" cy="38016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de-DE" sz="2000" b="1">
                <a:solidFill>
                  <a:srgbClr val="000000"/>
                </a:solidFill>
                <a:latin typeface="Arial"/>
              </a:rPr>
              <a:t>Vielen Dank für Ihre Aufmerksamkeit !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1187280" y="1989000"/>
            <a:ext cx="7498800" cy="43520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de-DE" sz="2000" dirty="0">
                <a:solidFill>
                  <a:srgbClr val="000000"/>
                </a:solidFill>
                <a:latin typeface="Arial"/>
              </a:rPr>
              <a:t>Weitere Informationen, insbesondere über </a:t>
            </a:r>
            <a:r>
              <a:rPr lang="de-DE" sz="2000" dirty="0" smtClean="0">
                <a:solidFill>
                  <a:srgbClr val="000000"/>
                </a:solidFill>
                <a:latin typeface="Arial"/>
              </a:rPr>
              <a:t>den</a:t>
            </a:r>
          </a:p>
          <a:p>
            <a:pPr algn="ctr">
              <a:lnSpc>
                <a:spcPct val="100000"/>
              </a:lnSpc>
            </a:pPr>
            <a:endParaRPr lang="de-DE" sz="2000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2000" b="1" dirty="0" smtClean="0">
                <a:solidFill>
                  <a:srgbClr val="000000"/>
                </a:solidFill>
                <a:latin typeface="Arial"/>
              </a:rPr>
              <a:t>„Schuldenstreik“</a:t>
            </a:r>
            <a:r>
              <a:rPr lang="de-DE" sz="2000" dirty="0" smtClean="0">
                <a:solidFill>
                  <a:srgbClr val="000000"/>
                </a:solidFill>
                <a:latin typeface="Arial"/>
              </a:rPr>
              <a:t> 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de-DE" sz="2000" dirty="0">
                <a:solidFill>
                  <a:srgbClr val="000000"/>
                </a:solidFill>
                <a:latin typeface="Arial"/>
              </a:rPr>
              <a:t>bei </a:t>
            </a:r>
            <a:r>
              <a:rPr lang="de-DE" sz="2000" b="1" dirty="0" smtClean="0">
                <a:solidFill>
                  <a:srgbClr val="000000"/>
                </a:solidFill>
                <a:latin typeface="Arial"/>
                <a:hlinkClick r:id="rId2"/>
              </a:rPr>
              <a:t>www.geldhahn-zu.de</a:t>
            </a:r>
            <a:endParaRPr lang="de-DE" sz="2000" b="1" dirty="0" smtClean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2000" b="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2000" b="1" dirty="0">
                <a:solidFill>
                  <a:srgbClr val="000000"/>
                </a:solidFill>
                <a:latin typeface="Arial"/>
              </a:rPr>
              <a:t>u</a:t>
            </a:r>
            <a:r>
              <a:rPr lang="de-DE" sz="2000" b="1" dirty="0" smtClean="0">
                <a:solidFill>
                  <a:srgbClr val="000000"/>
                </a:solidFill>
                <a:latin typeface="Arial"/>
              </a:rPr>
              <a:t>nd demnächst</a:t>
            </a:r>
          </a:p>
          <a:p>
            <a:pPr algn="ctr">
              <a:lnSpc>
                <a:spcPct val="100000"/>
              </a:lnSpc>
            </a:pPr>
            <a:endParaRPr lang="de-DE" sz="2000" b="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2000" dirty="0" smtClean="0">
                <a:solidFill>
                  <a:srgbClr val="000000"/>
                </a:solidFill>
                <a:latin typeface="Arial"/>
              </a:rPr>
              <a:t>bei</a:t>
            </a:r>
            <a:r>
              <a:rPr lang="de-DE" sz="2000" b="1" dirty="0" smtClean="0">
                <a:solidFill>
                  <a:srgbClr val="000000"/>
                </a:solidFill>
                <a:latin typeface="Arial"/>
              </a:rPr>
              <a:t> www.fairgeld-jetzt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94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Bildschirmpräsentation (4:3)</PresentationFormat>
  <Paragraphs>74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 Theme</vt:lpstr>
      <vt:lpstr>Widerstandsrecht in der Praxis</vt:lpstr>
      <vt:lpstr>Übersicht</vt:lpstr>
      <vt:lpstr>Geschichte und Funktion des Widerstandsrechts </vt:lpstr>
      <vt:lpstr>PowerPoint-Präsentation</vt:lpstr>
      <vt:lpstr>Argumentation im Gerichtsverfahren</vt:lpstr>
      <vt:lpstr>Reaktion der Finanzgerichtsbarkeit</vt:lpstr>
      <vt:lpstr>Fazit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H.Scharpf</dc:creator>
  <cp:lastModifiedBy>H.Scharpf</cp:lastModifiedBy>
  <cp:revision>10</cp:revision>
  <dcterms:created xsi:type="dcterms:W3CDTF">2015-02-26T06:20:13Z</dcterms:created>
  <dcterms:modified xsi:type="dcterms:W3CDTF">2015-02-26T16:53:07Z</dcterms:modified>
</cp:coreProperties>
</file>